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5" r:id="rId5"/>
    <p:sldId id="262" r:id="rId6"/>
    <p:sldId id="260" r:id="rId7"/>
    <p:sldId id="264" r:id="rId8"/>
    <p:sldId id="261" r:id="rId9"/>
    <p:sldId id="263" r:id="rId10"/>
    <p:sldId id="259" r:id="rId11"/>
    <p:sldId id="267" r:id="rId12"/>
    <p:sldId id="268" r:id="rId13"/>
    <p:sldId id="269" r:id="rId14"/>
    <p:sldId id="266" r:id="rId15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129" d="100"/>
          <a:sy n="129" d="100"/>
        </p:scale>
        <p:origin x="772" y="10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6275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1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package" Target="../embeddings/Microsoft_Excel_Worksheet1.xlsx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56785" y="171450"/>
            <a:ext cx="3729038" cy="82867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457200" y="1028700"/>
            <a:ext cx="4652004" cy="262892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4100"/>
              </a:lnSpc>
              <a:buNone/>
            </a:pPr>
            <a:r>
              <a:rPr lang="en-US" b="1" dirty="0">
                <a:solidFill>
                  <a:srgbClr val="1A1A1A"/>
                </a:solidFill>
              </a:rPr>
              <a:t>Percorsi Quadriennali di </a:t>
            </a:r>
            <a:r>
              <a:rPr lang="en-US" b="1" dirty="0" err="1">
                <a:solidFill>
                  <a:srgbClr val="1A1A1A"/>
                </a:solidFill>
              </a:rPr>
              <a:t>Istruzione</a:t>
            </a:r>
            <a:r>
              <a:rPr lang="en-US" b="1" dirty="0">
                <a:solidFill>
                  <a:srgbClr val="1A1A1A"/>
                </a:solidFill>
              </a:rPr>
              <a:t> Tecnica</a:t>
            </a:r>
          </a:p>
          <a:p>
            <a:pPr marL="0" indent="0" algn="ctr">
              <a:lnSpc>
                <a:spcPts val="4100"/>
              </a:lnSpc>
              <a:buNone/>
            </a:pPr>
            <a:r>
              <a:rPr lang="en-US" sz="3731" b="1" dirty="0">
                <a:solidFill>
                  <a:srgbClr val="1A1A1A"/>
                </a:solidFill>
              </a:rPr>
              <a:t>“</a:t>
            </a:r>
            <a:r>
              <a:rPr lang="en-US" sz="3731" b="1" dirty="0" err="1">
                <a:solidFill>
                  <a:srgbClr val="1A1A1A"/>
                </a:solidFill>
              </a:rPr>
              <a:t>Tecnico</a:t>
            </a:r>
            <a:r>
              <a:rPr lang="en-US" sz="3731" b="1" dirty="0">
                <a:solidFill>
                  <a:srgbClr val="1A1A1A"/>
                </a:solidFill>
              </a:rPr>
              <a:t> delle </a:t>
            </a:r>
            <a:r>
              <a:rPr lang="en-US" sz="3731" b="1" dirty="0" err="1">
                <a:solidFill>
                  <a:srgbClr val="1A1A1A"/>
                </a:solidFill>
              </a:rPr>
              <a:t>reti</a:t>
            </a:r>
            <a:r>
              <a:rPr lang="en-US" sz="3731" b="1" dirty="0">
                <a:solidFill>
                  <a:srgbClr val="1A1A1A"/>
                </a:solidFill>
              </a:rPr>
              <a:t> </a:t>
            </a:r>
            <a:r>
              <a:rPr lang="en-US" sz="3731" b="1" dirty="0" err="1">
                <a:solidFill>
                  <a:srgbClr val="1A1A1A"/>
                </a:solidFill>
              </a:rPr>
              <a:t>informatiche</a:t>
            </a:r>
            <a:r>
              <a:rPr lang="en-US" sz="3731" b="1" dirty="0">
                <a:solidFill>
                  <a:srgbClr val="1A1A1A"/>
                </a:solidFill>
              </a:rPr>
              <a:t> e della </a:t>
            </a:r>
            <a:r>
              <a:rPr lang="en-US" sz="3731" b="1" dirty="0" err="1">
                <a:solidFill>
                  <a:srgbClr val="1A1A1A"/>
                </a:solidFill>
              </a:rPr>
              <a:t>intelligenza</a:t>
            </a:r>
            <a:r>
              <a:rPr lang="en-US" sz="3731" b="1" dirty="0">
                <a:solidFill>
                  <a:srgbClr val="1A1A1A"/>
                </a:solidFill>
              </a:rPr>
              <a:t> </a:t>
            </a:r>
            <a:r>
              <a:rPr lang="en-US" sz="3731" b="1" dirty="0" err="1">
                <a:solidFill>
                  <a:srgbClr val="1A1A1A"/>
                </a:solidFill>
              </a:rPr>
              <a:t>artificiale</a:t>
            </a:r>
            <a:r>
              <a:rPr lang="en-US" sz="3731" b="1" dirty="0">
                <a:solidFill>
                  <a:srgbClr val="1A1A1A"/>
                </a:solidFill>
              </a:rPr>
              <a:t>”</a:t>
            </a:r>
          </a:p>
          <a:p>
            <a:pPr marL="0" indent="0" algn="ctr">
              <a:lnSpc>
                <a:spcPts val="4100"/>
              </a:lnSpc>
              <a:buNone/>
            </a:pPr>
            <a:r>
              <a:rPr lang="en-US" sz="1600" b="1" dirty="0">
                <a:solidFill>
                  <a:srgbClr val="1A1A1A"/>
                </a:solidFill>
              </a:rPr>
              <a:t>(</a:t>
            </a:r>
            <a:r>
              <a:rPr lang="en-US" sz="1600" b="1" dirty="0" err="1">
                <a:solidFill>
                  <a:srgbClr val="1A1A1A"/>
                </a:solidFill>
              </a:rPr>
              <a:t>sede</a:t>
            </a:r>
            <a:r>
              <a:rPr lang="en-US" sz="1600" b="1" dirty="0">
                <a:solidFill>
                  <a:srgbClr val="1A1A1A"/>
                </a:solidFill>
              </a:rPr>
              <a:t> Meucci -</a:t>
            </a:r>
            <a:r>
              <a:rPr lang="en-US" sz="1600" b="1" dirty="0" err="1">
                <a:solidFill>
                  <a:srgbClr val="1A1A1A"/>
                </a:solidFill>
              </a:rPr>
              <a:t>Castelfidardo</a:t>
            </a:r>
            <a:r>
              <a:rPr lang="en-US" sz="1600" b="1" dirty="0">
                <a:solidFill>
                  <a:srgbClr val="1A1A1A"/>
                </a:solidFill>
              </a:rPr>
              <a:t>)</a:t>
            </a:r>
            <a:endParaRPr lang="en-US" sz="1600" dirty="0"/>
          </a:p>
        </p:txBody>
      </p:sp>
      <p:sp>
        <p:nvSpPr>
          <p:cNvPr id="6" name="Text 2"/>
          <p:cNvSpPr/>
          <p:nvPr/>
        </p:nvSpPr>
        <p:spPr>
          <a:xfrm>
            <a:off x="457201" y="3541549"/>
            <a:ext cx="4652004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987" b="1" dirty="0">
                <a:solidFill>
                  <a:srgbClr val="0052CC"/>
                </a:solidFill>
              </a:rPr>
              <a:t>Filiera Formativa Tecnologico-Professionale</a:t>
            </a:r>
            <a:endParaRPr lang="en-US" sz="987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1" y="3913024"/>
            <a:ext cx="178594" cy="200025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21520" y="3913024"/>
            <a:ext cx="1918795" cy="42862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987" b="1" dirty="0">
                <a:solidFill>
                  <a:srgbClr val="333333"/>
                </a:solidFill>
              </a:rPr>
              <a:t>Istituto:</a:t>
            </a:r>
            <a:r>
              <a:rPr lang="en-US" sz="1050" dirty="0">
                <a:solidFill>
                  <a:srgbClr val="333333"/>
                </a:solidFill>
              </a:rPr>
              <a:t> I.I.S. Laeng Meucci (Osimo, AN).</a:t>
            </a:r>
            <a:endParaRPr lang="en-US" sz="987" dirty="0"/>
          </a:p>
        </p:txBody>
      </p:sp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6064" y="3913024"/>
            <a:ext cx="142875" cy="200025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3154664" y="3913024"/>
            <a:ext cx="1954541" cy="41703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987" b="1" dirty="0">
                <a:solidFill>
                  <a:srgbClr val="333333"/>
                </a:solidFill>
              </a:rPr>
              <a:t>Stato:</a:t>
            </a:r>
            <a:r>
              <a:rPr lang="en-US" sz="1050" dirty="0">
                <a:solidFill>
                  <a:srgbClr val="333333"/>
                </a:solidFill>
              </a:rPr>
              <a:t> Il </a:t>
            </a:r>
            <a:r>
              <a:rPr lang="en-US" sz="1050" dirty="0" err="1">
                <a:solidFill>
                  <a:srgbClr val="333333"/>
                </a:solidFill>
              </a:rPr>
              <a:t>corso</a:t>
            </a:r>
            <a:r>
              <a:rPr lang="en-US" sz="1050" dirty="0">
                <a:solidFill>
                  <a:srgbClr val="333333"/>
                </a:solidFill>
              </a:rPr>
              <a:t> </a:t>
            </a:r>
            <a:r>
              <a:rPr lang="en-US" sz="1050" dirty="0" err="1">
                <a:solidFill>
                  <a:srgbClr val="333333"/>
                </a:solidFill>
              </a:rPr>
              <a:t>quadriennale</a:t>
            </a:r>
            <a:r>
              <a:rPr lang="en-US" sz="1050" dirty="0">
                <a:solidFill>
                  <a:srgbClr val="333333"/>
                </a:solidFill>
              </a:rPr>
              <a:t> </a:t>
            </a:r>
            <a:r>
              <a:rPr lang="en-US" sz="1050" dirty="0" err="1">
                <a:solidFill>
                  <a:srgbClr val="333333"/>
                </a:solidFill>
              </a:rPr>
              <a:t>sarà</a:t>
            </a:r>
            <a:r>
              <a:rPr lang="en-US" sz="1050" dirty="0">
                <a:solidFill>
                  <a:srgbClr val="333333"/>
                </a:solidFill>
              </a:rPr>
              <a:t> operative dal 1/9/2026</a:t>
            </a:r>
            <a:endParaRPr lang="en-US" sz="987" dirty="0"/>
          </a:p>
        </p:txBody>
      </p:sp>
      <p:pic>
        <p:nvPicPr>
          <p:cNvPr id="11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1" y="4398799"/>
            <a:ext cx="142875" cy="200025"/>
          </a:xfrm>
          <a:prstGeom prst="rect">
            <a:avLst/>
          </a:prstGeom>
        </p:spPr>
      </p:pic>
      <p:sp>
        <p:nvSpPr>
          <p:cNvPr id="12" name="Text 5"/>
          <p:cNvSpPr/>
          <p:nvPr/>
        </p:nvSpPr>
        <p:spPr>
          <a:xfrm>
            <a:off x="685801" y="4398799"/>
            <a:ext cx="1954513" cy="42862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987" b="1" dirty="0">
                <a:solidFill>
                  <a:srgbClr val="333333"/>
                </a:solidFill>
              </a:rPr>
              <a:t>Obiettivo:</a:t>
            </a:r>
            <a:r>
              <a:rPr lang="en-US" sz="1050" dirty="0">
                <a:solidFill>
                  <a:srgbClr val="333333"/>
                </a:solidFill>
              </a:rPr>
              <a:t> Percorso di eccellenza in 4 anni.</a:t>
            </a:r>
            <a:endParaRPr lang="en-US" sz="987" dirty="0"/>
          </a:p>
        </p:txBody>
      </p:sp>
      <p:pic>
        <p:nvPicPr>
          <p:cNvPr id="13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26064" y="4398799"/>
            <a:ext cx="107156" cy="200025"/>
          </a:xfrm>
          <a:prstGeom prst="rect">
            <a:avLst/>
          </a:prstGeom>
        </p:spPr>
      </p:pic>
      <p:sp>
        <p:nvSpPr>
          <p:cNvPr id="14" name="Text 6"/>
          <p:cNvSpPr/>
          <p:nvPr/>
        </p:nvSpPr>
        <p:spPr>
          <a:xfrm>
            <a:off x="3118946" y="4398799"/>
            <a:ext cx="1990260" cy="42862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987" b="1" dirty="0">
                <a:solidFill>
                  <a:srgbClr val="333333"/>
                </a:solidFill>
              </a:rPr>
              <a:t>Base Normativa:</a:t>
            </a:r>
            <a:r>
              <a:rPr lang="en-US" sz="1050" dirty="0">
                <a:solidFill>
                  <a:srgbClr val="333333"/>
                </a:solidFill>
              </a:rPr>
              <a:t> DM attuativo del DL 127/2022.</a:t>
            </a:r>
            <a:endParaRPr lang="en-US" sz="987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57433B30-368D-8DA1-62A8-AF032EA7E7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929" y="221654"/>
            <a:ext cx="3756838" cy="3861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457200" y="457200"/>
            <a:ext cx="3291818" cy="4686300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3720443" y="457200"/>
            <a:ext cx="28575" cy="4686300"/>
          </a:xfrm>
          <a:prstGeom prst="rect">
            <a:avLst/>
          </a:prstGeom>
          <a:solidFill>
            <a:srgbClr val="0052CC"/>
          </a:solidFill>
          <a:ln/>
        </p:spPr>
      </p:sp>
      <p:sp>
        <p:nvSpPr>
          <p:cNvPr id="5" name="Text 2"/>
          <p:cNvSpPr/>
          <p:nvPr/>
        </p:nvSpPr>
        <p:spPr>
          <a:xfrm>
            <a:off x="1427522" y="457200"/>
            <a:ext cx="1065395" cy="25717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69" dirty="0">
                <a:solidFill>
                  <a:srgbClr val="333333"/>
                </a:solidFill>
              </a:rPr>
              <a:t>Raccordo 4+2</a:t>
            </a:r>
            <a:endParaRPr lang="en-US" sz="1269" dirty="0"/>
          </a:p>
        </p:txBody>
      </p:sp>
      <p:sp>
        <p:nvSpPr>
          <p:cNvPr id="7" name="Text 3"/>
          <p:cNvSpPr/>
          <p:nvPr/>
        </p:nvSpPr>
        <p:spPr>
          <a:xfrm>
            <a:off x="4034768" y="457200"/>
            <a:ext cx="4652004" cy="842963"/>
          </a:xfrm>
          <a:prstGeom prst="rect">
            <a:avLst/>
          </a:prstGeom>
          <a:noFill/>
          <a:ln/>
        </p:spPr>
        <p:txBody>
          <a:bodyPr wrap="square" lIns="0" tIns="0" rIns="0" bIns="68072" rtlCol="0" anchor="t">
            <a:spAutoFit/>
          </a:bodyPr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08" b="1" dirty="0">
                <a:solidFill>
                  <a:srgbClr val="1A1A1A"/>
                </a:solidFill>
              </a:rPr>
              <a:t>ITS e IFTS: La Continuità Formativa Garantita</a:t>
            </a:r>
            <a:endParaRPr lang="en-US" sz="1808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4768" y="1471613"/>
            <a:ext cx="214313" cy="228600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4363380" y="1471613"/>
            <a:ext cx="4323392" cy="25717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193" b="1" dirty="0">
                <a:solidFill>
                  <a:srgbClr val="1A1A1A"/>
                </a:solidFill>
              </a:rPr>
              <a:t>Accesso ITS Academy</a:t>
            </a:r>
            <a:endParaRPr lang="en-US" sz="1193" dirty="0"/>
          </a:p>
        </p:txBody>
      </p:sp>
      <p:sp>
        <p:nvSpPr>
          <p:cNvPr id="10" name="Text 5"/>
          <p:cNvSpPr/>
          <p:nvPr/>
        </p:nvSpPr>
        <p:spPr>
          <a:xfrm>
            <a:off x="4363380" y="1757363"/>
            <a:ext cx="4323392" cy="19902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050" dirty="0">
                <a:solidFill>
                  <a:srgbClr val="333333"/>
                </a:solidFill>
              </a:rPr>
              <a:t>Gli </a:t>
            </a:r>
            <a:r>
              <a:rPr lang="en-US" sz="1050" dirty="0" err="1">
                <a:solidFill>
                  <a:srgbClr val="333333"/>
                </a:solidFill>
              </a:rPr>
              <a:t>studenti</a:t>
            </a:r>
            <a:r>
              <a:rPr lang="en-US" sz="1050" dirty="0">
                <a:solidFill>
                  <a:srgbClr val="333333"/>
                </a:solidFill>
              </a:rPr>
              <a:t> </a:t>
            </a:r>
            <a:r>
              <a:rPr lang="en-US" sz="1050" b="1" dirty="0" err="1">
                <a:solidFill>
                  <a:srgbClr val="333333"/>
                </a:solidFill>
              </a:rPr>
              <a:t>accedono</a:t>
            </a:r>
            <a:r>
              <a:rPr lang="en-US" sz="1050" dirty="0">
                <a:solidFill>
                  <a:srgbClr val="333333"/>
                </a:solidFill>
              </a:rPr>
              <a:t> al percorso biennale di specializzazione ITS Academy </a:t>
            </a:r>
            <a:endParaRPr lang="en-US" sz="1050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4768" y="2514600"/>
            <a:ext cx="171450" cy="228600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4320518" y="2514600"/>
            <a:ext cx="4307821" cy="25717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193" b="1" dirty="0">
                <a:solidFill>
                  <a:srgbClr val="1A1A1A"/>
                </a:solidFill>
              </a:rPr>
              <a:t>Struttura del Percorso ITS</a:t>
            </a:r>
            <a:endParaRPr lang="en-US" sz="1193" dirty="0"/>
          </a:p>
        </p:txBody>
      </p:sp>
      <p:sp>
        <p:nvSpPr>
          <p:cNvPr id="13" name="Text 7"/>
          <p:cNvSpPr/>
          <p:nvPr/>
        </p:nvSpPr>
        <p:spPr>
          <a:xfrm>
            <a:off x="4320518" y="2800350"/>
            <a:ext cx="4307821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050" dirty="0">
                <a:solidFill>
                  <a:srgbClr val="333333"/>
                </a:solidFill>
              </a:rPr>
              <a:t>V anno teorico-tecnologico e VI anno a prevalenza esperienziale.</a:t>
            </a:r>
            <a:endParaRPr lang="en-US" sz="1050" dirty="0"/>
          </a:p>
        </p:txBody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4768" y="3128963"/>
            <a:ext cx="171450" cy="228600"/>
          </a:xfrm>
          <a:prstGeom prst="rect">
            <a:avLst/>
          </a:prstGeom>
        </p:spPr>
      </p:pic>
      <p:sp>
        <p:nvSpPr>
          <p:cNvPr id="15" name="Text 8"/>
          <p:cNvSpPr/>
          <p:nvPr/>
        </p:nvSpPr>
        <p:spPr>
          <a:xfrm>
            <a:off x="4320518" y="3128963"/>
            <a:ext cx="4366254" cy="25717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193" b="1" dirty="0">
                <a:solidFill>
                  <a:srgbClr val="1A1A1A"/>
                </a:solidFill>
              </a:rPr>
              <a:t>Opportunità IFTS</a:t>
            </a:r>
            <a:endParaRPr lang="en-US" sz="1193" dirty="0"/>
          </a:p>
        </p:txBody>
      </p:sp>
      <p:sp>
        <p:nvSpPr>
          <p:cNvPr id="16" name="Text 9"/>
          <p:cNvSpPr/>
          <p:nvPr/>
        </p:nvSpPr>
        <p:spPr>
          <a:xfrm>
            <a:off x="4320518" y="3414713"/>
            <a:ext cx="4366254" cy="19902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050" dirty="0">
                <a:solidFill>
                  <a:srgbClr val="333333"/>
                </a:solidFill>
              </a:rPr>
              <a:t>Sono </a:t>
            </a:r>
            <a:r>
              <a:rPr lang="en-US" sz="1050" b="1" dirty="0" err="1">
                <a:solidFill>
                  <a:srgbClr val="333333"/>
                </a:solidFill>
              </a:rPr>
              <a:t>disponibili</a:t>
            </a:r>
            <a:r>
              <a:rPr lang="en-US" sz="1050" dirty="0">
                <a:solidFill>
                  <a:srgbClr val="333333"/>
                </a:solidFill>
              </a:rPr>
              <a:t> </a:t>
            </a:r>
            <a:r>
              <a:rPr lang="en-US" sz="1050" dirty="0" err="1">
                <a:solidFill>
                  <a:srgbClr val="333333"/>
                </a:solidFill>
              </a:rPr>
              <a:t>percorsi</a:t>
            </a:r>
            <a:r>
              <a:rPr lang="en-US" sz="1050" dirty="0">
                <a:solidFill>
                  <a:srgbClr val="333333"/>
                </a:solidFill>
              </a:rPr>
              <a:t> IFTS con </a:t>
            </a:r>
            <a:r>
              <a:rPr lang="en-US" sz="1050" dirty="0" err="1">
                <a:solidFill>
                  <a:srgbClr val="333333"/>
                </a:solidFill>
              </a:rPr>
              <a:t>UnivPM</a:t>
            </a:r>
            <a:r>
              <a:rPr lang="en-US" sz="1050" dirty="0">
                <a:solidFill>
                  <a:srgbClr val="333333"/>
                </a:solidFill>
              </a:rPr>
              <a:t> (es. Tecnico reti per la nautica).</a:t>
            </a:r>
            <a:endParaRPr lang="en-US" sz="1050" dirty="0"/>
          </a:p>
        </p:txBody>
      </p:sp>
      <p:pic>
        <p:nvPicPr>
          <p:cNvPr id="17" name="Image 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34768" y="3957638"/>
            <a:ext cx="171450" cy="228600"/>
          </a:xfrm>
          <a:prstGeom prst="rect">
            <a:avLst/>
          </a:prstGeom>
        </p:spPr>
      </p:pic>
      <p:sp>
        <p:nvSpPr>
          <p:cNvPr id="18" name="Text 10"/>
          <p:cNvSpPr/>
          <p:nvPr/>
        </p:nvSpPr>
        <p:spPr>
          <a:xfrm>
            <a:off x="4320518" y="3957638"/>
            <a:ext cx="4366254" cy="25717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193" b="1" dirty="0">
                <a:solidFill>
                  <a:srgbClr val="1A1A1A"/>
                </a:solidFill>
              </a:rPr>
              <a:t>Transizioni Flessibili</a:t>
            </a:r>
            <a:endParaRPr lang="en-US" sz="1193" dirty="0"/>
          </a:p>
        </p:txBody>
      </p:sp>
      <p:sp>
        <p:nvSpPr>
          <p:cNvPr id="19" name="Text 11"/>
          <p:cNvSpPr/>
          <p:nvPr/>
        </p:nvSpPr>
        <p:spPr>
          <a:xfrm>
            <a:off x="4320518" y="4243388"/>
            <a:ext cx="4366254" cy="42862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050" dirty="0">
                <a:solidFill>
                  <a:srgbClr val="333333"/>
                </a:solidFill>
              </a:rPr>
              <a:t>È </a:t>
            </a:r>
            <a:r>
              <a:rPr lang="en-US" sz="1050" b="1" dirty="0" err="1">
                <a:solidFill>
                  <a:srgbClr val="333333"/>
                </a:solidFill>
              </a:rPr>
              <a:t>prevista</a:t>
            </a:r>
            <a:r>
              <a:rPr lang="en-US" sz="1050" dirty="0">
                <a:solidFill>
                  <a:srgbClr val="333333"/>
                </a:solidFill>
              </a:rPr>
              <a:t> l'accoglienza in prima classe da percorsi quinquennali previa </a:t>
            </a:r>
            <a:r>
              <a:rPr lang="en-US" sz="1050" dirty="0" err="1">
                <a:solidFill>
                  <a:srgbClr val="333333"/>
                </a:solidFill>
              </a:rPr>
              <a:t>valutazione</a:t>
            </a:r>
            <a:r>
              <a:rPr lang="en-US" sz="1050" dirty="0">
                <a:solidFill>
                  <a:srgbClr val="333333"/>
                </a:solidFill>
              </a:rPr>
              <a:t> </a:t>
            </a:r>
            <a:r>
              <a:rPr lang="en-US" sz="1050" dirty="0" err="1">
                <a:solidFill>
                  <a:srgbClr val="333333"/>
                </a:solidFill>
              </a:rPr>
              <a:t>dei</a:t>
            </a:r>
            <a:r>
              <a:rPr lang="en-US" sz="1050" dirty="0">
                <a:solidFill>
                  <a:srgbClr val="333333"/>
                </a:solidFill>
              </a:rPr>
              <a:t> Consigli di </a:t>
            </a:r>
            <a:r>
              <a:rPr lang="en-US" sz="1050" dirty="0" err="1">
                <a:solidFill>
                  <a:srgbClr val="333333"/>
                </a:solidFill>
              </a:rPr>
              <a:t>classe</a:t>
            </a:r>
            <a:r>
              <a:rPr lang="en-US" sz="1050" dirty="0">
                <a:solidFill>
                  <a:srgbClr val="333333"/>
                </a:solidFill>
              </a:rPr>
              <a:t>.</a:t>
            </a:r>
            <a:endParaRPr lang="en-US" sz="1050" dirty="0"/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365D50D3-8E70-08CA-AC45-36433468C8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6945" y="808522"/>
            <a:ext cx="2857748" cy="124216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D30CA386-A21A-2ADE-4510-B6615EAF6E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>
            <a:extLst>
              <a:ext uri="{FF2B5EF4-FFF2-40B4-BE49-F238E27FC236}">
                <a16:creationId xmlns:a16="http://schemas.microsoft.com/office/drawing/2014/main" id="{E836865B-7B3A-18A2-4201-18B05D8A6D85}"/>
              </a:ext>
            </a:extLst>
          </p:cNvPr>
          <p:cNvSpPr/>
          <p:nvPr/>
        </p:nvSpPr>
        <p:spPr>
          <a:xfrm>
            <a:off x="457200" y="457200"/>
            <a:ext cx="8229600" cy="528638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4" name="Shape 1">
            <a:extLst>
              <a:ext uri="{FF2B5EF4-FFF2-40B4-BE49-F238E27FC236}">
                <a16:creationId xmlns:a16="http://schemas.microsoft.com/office/drawing/2014/main" id="{BDA4AB48-050F-6DA5-2347-FBCFBB310DA6}"/>
              </a:ext>
            </a:extLst>
          </p:cNvPr>
          <p:cNvSpPr/>
          <p:nvPr/>
        </p:nvSpPr>
        <p:spPr>
          <a:xfrm>
            <a:off x="457200" y="957263"/>
            <a:ext cx="8229600" cy="28575"/>
          </a:xfrm>
          <a:prstGeom prst="rect">
            <a:avLst/>
          </a:prstGeom>
          <a:solidFill>
            <a:srgbClr val="0052CC"/>
          </a:solidFill>
          <a:ln/>
        </p:spPr>
      </p:sp>
      <p:sp>
        <p:nvSpPr>
          <p:cNvPr id="5" name="Text 2">
            <a:extLst>
              <a:ext uri="{FF2B5EF4-FFF2-40B4-BE49-F238E27FC236}">
                <a16:creationId xmlns:a16="http://schemas.microsoft.com/office/drawing/2014/main" id="{CA4E995B-C5B5-3C30-D68C-A2A258886408}"/>
              </a:ext>
            </a:extLst>
          </p:cNvPr>
          <p:cNvSpPr/>
          <p:nvPr/>
        </p:nvSpPr>
        <p:spPr>
          <a:xfrm>
            <a:off x="457200" y="457200"/>
            <a:ext cx="8229600" cy="528638"/>
          </a:xfrm>
          <a:prstGeom prst="rect">
            <a:avLst/>
          </a:prstGeom>
          <a:noFill/>
          <a:ln/>
        </p:spPr>
        <p:txBody>
          <a:bodyPr wrap="none" lIns="0" tIns="0" rIns="0" bIns="136017" rtlCol="0" anchor="t">
            <a:spAutoFit/>
          </a:bodyPr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08" b="1" dirty="0">
                <a:solidFill>
                  <a:srgbClr val="1A1A1A"/>
                </a:solidFill>
              </a:rPr>
              <a:t>Sbocchi ITS: Ambiti di Specializzazione Post-Diploma</a:t>
            </a:r>
            <a:endParaRPr lang="en-US" sz="1808" dirty="0"/>
          </a:p>
        </p:txBody>
      </p:sp>
      <p:pic>
        <p:nvPicPr>
          <p:cNvPr id="6" name="Image 1" descr="preencoded.png">
            <a:extLst>
              <a:ext uri="{FF2B5EF4-FFF2-40B4-BE49-F238E27FC236}">
                <a16:creationId xmlns:a16="http://schemas.microsoft.com/office/drawing/2014/main" id="{7229A8CE-8CB0-E07B-F202-D1D054BBC7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243013"/>
            <a:ext cx="714375" cy="714375"/>
          </a:xfrm>
          <a:prstGeom prst="rect">
            <a:avLst/>
          </a:prstGeom>
        </p:spPr>
      </p:pic>
      <p:sp>
        <p:nvSpPr>
          <p:cNvPr id="7" name="Text 3">
            <a:extLst>
              <a:ext uri="{FF2B5EF4-FFF2-40B4-BE49-F238E27FC236}">
                <a16:creationId xmlns:a16="http://schemas.microsoft.com/office/drawing/2014/main" id="{51697206-4268-D4B6-834E-4AFC607EE998}"/>
              </a:ext>
            </a:extLst>
          </p:cNvPr>
          <p:cNvSpPr/>
          <p:nvPr/>
        </p:nvSpPr>
        <p:spPr>
          <a:xfrm>
            <a:off x="1343025" y="1243013"/>
            <a:ext cx="3000375" cy="25717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193" b="1" dirty="0">
                <a:solidFill>
                  <a:srgbClr val="1A1A1A"/>
                </a:solidFill>
              </a:rPr>
              <a:t>Ambito 10.1: Architetture Software</a:t>
            </a:r>
            <a:endParaRPr lang="en-US" sz="1193" dirty="0"/>
          </a:p>
        </p:txBody>
      </p:sp>
      <p:sp>
        <p:nvSpPr>
          <p:cNvPr id="8" name="Text 4">
            <a:extLst>
              <a:ext uri="{FF2B5EF4-FFF2-40B4-BE49-F238E27FC236}">
                <a16:creationId xmlns:a16="http://schemas.microsoft.com/office/drawing/2014/main" id="{A6C877BF-7D10-ABB4-C13D-45EDE6AB22FC}"/>
              </a:ext>
            </a:extLst>
          </p:cNvPr>
          <p:cNvSpPr/>
          <p:nvPr/>
        </p:nvSpPr>
        <p:spPr>
          <a:xfrm>
            <a:off x="1343025" y="1528763"/>
            <a:ext cx="3000375" cy="69651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050" dirty="0">
                <a:solidFill>
                  <a:srgbClr val="333333"/>
                </a:solidFill>
              </a:rPr>
              <a:t>Specializzazione nella progettazione e sviluppo di sistemi software complessi e scalabili.</a:t>
            </a:r>
            <a:endParaRPr lang="en-US" sz="1050" dirty="0"/>
          </a:p>
        </p:txBody>
      </p:sp>
      <p:pic>
        <p:nvPicPr>
          <p:cNvPr id="9" name="Image 2" descr="preencoded.png">
            <a:extLst>
              <a:ext uri="{FF2B5EF4-FFF2-40B4-BE49-F238E27FC236}">
                <a16:creationId xmlns:a16="http://schemas.microsoft.com/office/drawing/2014/main" id="{A52173B5-021A-54F8-D6E1-EC709B6E24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1243013"/>
            <a:ext cx="714375" cy="714375"/>
          </a:xfrm>
          <a:prstGeom prst="rect">
            <a:avLst/>
          </a:prstGeom>
        </p:spPr>
      </p:pic>
      <p:sp>
        <p:nvSpPr>
          <p:cNvPr id="10" name="Text 5">
            <a:extLst>
              <a:ext uri="{FF2B5EF4-FFF2-40B4-BE49-F238E27FC236}">
                <a16:creationId xmlns:a16="http://schemas.microsoft.com/office/drawing/2014/main" id="{5CFAB229-69E9-E045-362F-9A241205D7E2}"/>
              </a:ext>
            </a:extLst>
          </p:cNvPr>
          <p:cNvSpPr/>
          <p:nvPr/>
        </p:nvSpPr>
        <p:spPr>
          <a:xfrm>
            <a:off x="5686425" y="1243013"/>
            <a:ext cx="3000375" cy="25717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193" b="1" dirty="0">
                <a:solidFill>
                  <a:srgbClr val="1A1A1A"/>
                </a:solidFill>
              </a:rPr>
              <a:t>Ambito 10.1: Data Management</a:t>
            </a:r>
            <a:endParaRPr lang="en-US" sz="1193" dirty="0"/>
          </a:p>
        </p:txBody>
      </p:sp>
      <p:sp>
        <p:nvSpPr>
          <p:cNvPr id="11" name="Text 6">
            <a:extLst>
              <a:ext uri="{FF2B5EF4-FFF2-40B4-BE49-F238E27FC236}">
                <a16:creationId xmlns:a16="http://schemas.microsoft.com/office/drawing/2014/main" id="{357F8C4B-7076-1C66-6C96-EF2360934C10}"/>
              </a:ext>
            </a:extLst>
          </p:cNvPr>
          <p:cNvSpPr/>
          <p:nvPr/>
        </p:nvSpPr>
        <p:spPr>
          <a:xfrm>
            <a:off x="5686425" y="1528763"/>
            <a:ext cx="3000375" cy="69651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050" dirty="0">
                <a:solidFill>
                  <a:srgbClr val="333333"/>
                </a:solidFill>
              </a:rPr>
              <a:t>Competenze avanzate in Data Governance, analisi, gestione e sicurezza dei dati aziendali.</a:t>
            </a:r>
            <a:endParaRPr lang="en-US" sz="1050" dirty="0"/>
          </a:p>
        </p:txBody>
      </p:sp>
      <p:pic>
        <p:nvPicPr>
          <p:cNvPr id="12" name="Image 3" descr="preencoded.png">
            <a:extLst>
              <a:ext uri="{FF2B5EF4-FFF2-40B4-BE49-F238E27FC236}">
                <a16:creationId xmlns:a16="http://schemas.microsoft.com/office/drawing/2014/main" id="{AE2F2EC8-81F2-DE17-21B7-CB0BA69D18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2453878"/>
            <a:ext cx="714375" cy="714375"/>
          </a:xfrm>
          <a:prstGeom prst="rect">
            <a:avLst/>
          </a:prstGeom>
        </p:spPr>
      </p:pic>
      <p:sp>
        <p:nvSpPr>
          <p:cNvPr id="13" name="Text 7">
            <a:extLst>
              <a:ext uri="{FF2B5EF4-FFF2-40B4-BE49-F238E27FC236}">
                <a16:creationId xmlns:a16="http://schemas.microsoft.com/office/drawing/2014/main" id="{18669537-782E-890A-B6F3-C1977C2073B2}"/>
              </a:ext>
            </a:extLst>
          </p:cNvPr>
          <p:cNvSpPr/>
          <p:nvPr/>
        </p:nvSpPr>
        <p:spPr>
          <a:xfrm>
            <a:off x="1343025" y="2453878"/>
            <a:ext cx="3000375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193" b="1" dirty="0">
                <a:solidFill>
                  <a:srgbClr val="1A1A1A"/>
                </a:solidFill>
              </a:rPr>
              <a:t>Ambito 10.3: Trasformazione Digitale</a:t>
            </a:r>
            <a:endParaRPr lang="en-US" sz="1193" dirty="0"/>
          </a:p>
        </p:txBody>
      </p:sp>
      <p:sp>
        <p:nvSpPr>
          <p:cNvPr id="14" name="Text 8">
            <a:extLst>
              <a:ext uri="{FF2B5EF4-FFF2-40B4-BE49-F238E27FC236}">
                <a16:creationId xmlns:a16="http://schemas.microsoft.com/office/drawing/2014/main" id="{D3B09CC6-4107-1581-69AD-07F0E91C9716}"/>
              </a:ext>
            </a:extLst>
          </p:cNvPr>
          <p:cNvSpPr/>
          <p:nvPr/>
        </p:nvSpPr>
        <p:spPr>
          <a:xfrm>
            <a:off x="1343025" y="2996803"/>
            <a:ext cx="3000375" cy="69651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050" dirty="0">
                <a:solidFill>
                  <a:srgbClr val="333333"/>
                </a:solidFill>
              </a:rPr>
              <a:t>Ruolo chiave nell'implementazione di processi e tecnologie per l'innovazione aziendale.</a:t>
            </a:r>
            <a:endParaRPr lang="en-US" sz="1050" dirty="0"/>
          </a:p>
        </p:txBody>
      </p:sp>
      <p:pic>
        <p:nvPicPr>
          <p:cNvPr id="15" name="Image 4" descr="preencoded.png">
            <a:extLst>
              <a:ext uri="{FF2B5EF4-FFF2-40B4-BE49-F238E27FC236}">
                <a16:creationId xmlns:a16="http://schemas.microsoft.com/office/drawing/2014/main" id="{D4D5F7E1-8B12-43F2-A6D6-70876E938C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0600" y="2453878"/>
            <a:ext cx="714375" cy="714375"/>
          </a:xfrm>
          <a:prstGeom prst="rect">
            <a:avLst/>
          </a:prstGeom>
        </p:spPr>
      </p:pic>
      <p:sp>
        <p:nvSpPr>
          <p:cNvPr id="16" name="Text 9">
            <a:extLst>
              <a:ext uri="{FF2B5EF4-FFF2-40B4-BE49-F238E27FC236}">
                <a16:creationId xmlns:a16="http://schemas.microsoft.com/office/drawing/2014/main" id="{041592FB-B872-3572-56D5-91B35903118E}"/>
              </a:ext>
            </a:extLst>
          </p:cNvPr>
          <p:cNvSpPr/>
          <p:nvPr/>
        </p:nvSpPr>
        <p:spPr>
          <a:xfrm>
            <a:off x="5686425" y="2453878"/>
            <a:ext cx="3000375" cy="25717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193" b="1" dirty="0">
                <a:solidFill>
                  <a:srgbClr val="1A1A1A"/>
                </a:solidFill>
              </a:rPr>
              <a:t>Ambito 10.4: Sicurezza Digitale</a:t>
            </a:r>
            <a:endParaRPr lang="en-US" sz="1193" dirty="0"/>
          </a:p>
        </p:txBody>
      </p:sp>
      <p:sp>
        <p:nvSpPr>
          <p:cNvPr id="17" name="Text 10">
            <a:extLst>
              <a:ext uri="{FF2B5EF4-FFF2-40B4-BE49-F238E27FC236}">
                <a16:creationId xmlns:a16="http://schemas.microsoft.com/office/drawing/2014/main" id="{CA536AA4-0B0E-EA9C-4F15-48BC6F313ACA}"/>
              </a:ext>
            </a:extLst>
          </p:cNvPr>
          <p:cNvSpPr/>
          <p:nvPr/>
        </p:nvSpPr>
        <p:spPr>
          <a:xfrm>
            <a:off x="5686425" y="2739628"/>
            <a:ext cx="3000375" cy="69651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050" dirty="0">
                <a:solidFill>
                  <a:srgbClr val="333333"/>
                </a:solidFill>
              </a:rPr>
              <a:t>Specializzazione in Cybersecurity, protezione delle infrastrutture e gestione dei rischi digitali.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904119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4C95680F-248E-B6CE-2B8B-F9A9390E58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>
            <a:extLst>
              <a:ext uri="{FF2B5EF4-FFF2-40B4-BE49-F238E27FC236}">
                <a16:creationId xmlns:a16="http://schemas.microsoft.com/office/drawing/2014/main" id="{30CA7520-B05A-0301-CC7C-F7F1D3D61A89}"/>
              </a:ext>
            </a:extLst>
          </p:cNvPr>
          <p:cNvSpPr/>
          <p:nvPr/>
        </p:nvSpPr>
        <p:spPr>
          <a:xfrm>
            <a:off x="457200" y="457200"/>
            <a:ext cx="4652004" cy="914400"/>
          </a:xfrm>
          <a:prstGeom prst="rect">
            <a:avLst/>
          </a:prstGeom>
          <a:noFill/>
          <a:ln/>
        </p:spPr>
        <p:txBody>
          <a:bodyPr wrap="square" lIns="0" tIns="0" rIns="0" bIns="136017" rtlCol="0" anchor="t">
            <a:spAutoFit/>
          </a:bodyPr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08" b="1" dirty="0">
                <a:solidFill>
                  <a:srgbClr val="1A1A1A"/>
                </a:solidFill>
              </a:rPr>
              <a:t>Sbocchi Universitari: Le Opportunità Post-Diploma</a:t>
            </a:r>
            <a:endParaRPr lang="en-US" sz="1808" dirty="0"/>
          </a:p>
        </p:txBody>
      </p:sp>
      <p:sp>
        <p:nvSpPr>
          <p:cNvPr id="4" name="Text 1">
            <a:extLst>
              <a:ext uri="{FF2B5EF4-FFF2-40B4-BE49-F238E27FC236}">
                <a16:creationId xmlns:a16="http://schemas.microsoft.com/office/drawing/2014/main" id="{BC1F0328-8706-1829-9065-ECDC95DFDDF5}"/>
              </a:ext>
            </a:extLst>
          </p:cNvPr>
          <p:cNvSpPr/>
          <p:nvPr/>
        </p:nvSpPr>
        <p:spPr>
          <a:xfrm>
            <a:off x="457200" y="1657350"/>
            <a:ext cx="4652004" cy="48923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193" b="1" dirty="0">
                <a:solidFill>
                  <a:srgbClr val="1A1A1A"/>
                </a:solidFill>
              </a:rPr>
              <a:t>Il diploma quadriennale apre le porte a percorsi universitari di eccellenza nel </a:t>
            </a:r>
            <a:r>
              <a:rPr lang="en-US" sz="1193" b="1" dirty="0" err="1">
                <a:solidFill>
                  <a:srgbClr val="1A1A1A"/>
                </a:solidFill>
              </a:rPr>
              <a:t>settore</a:t>
            </a:r>
            <a:r>
              <a:rPr lang="en-US" sz="1193" b="1" dirty="0">
                <a:solidFill>
                  <a:srgbClr val="1A1A1A"/>
                </a:solidFill>
              </a:rPr>
              <a:t> STEM (Science, Technology, Engineering, Mathematics).</a:t>
            </a:r>
            <a:endParaRPr lang="en-US" sz="1193" dirty="0"/>
          </a:p>
        </p:txBody>
      </p:sp>
      <p:pic>
        <p:nvPicPr>
          <p:cNvPr id="5" name="Image 1" descr="preencoded.png">
            <a:extLst>
              <a:ext uri="{FF2B5EF4-FFF2-40B4-BE49-F238E27FC236}">
                <a16:creationId xmlns:a16="http://schemas.microsoft.com/office/drawing/2014/main" id="{B1E3EEBC-F120-A2BA-943D-8032BC1536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628900"/>
            <a:ext cx="214313" cy="257175"/>
          </a:xfrm>
          <a:prstGeom prst="rect">
            <a:avLst/>
          </a:prstGeom>
        </p:spPr>
      </p:pic>
      <p:sp>
        <p:nvSpPr>
          <p:cNvPr id="6" name="Text 2">
            <a:extLst>
              <a:ext uri="{FF2B5EF4-FFF2-40B4-BE49-F238E27FC236}">
                <a16:creationId xmlns:a16="http://schemas.microsoft.com/office/drawing/2014/main" id="{BA61AFB0-AE2D-E9AD-7611-678E2E4197D1}"/>
              </a:ext>
            </a:extLst>
          </p:cNvPr>
          <p:cNvSpPr/>
          <p:nvPr/>
        </p:nvSpPr>
        <p:spPr>
          <a:xfrm>
            <a:off x="785813" y="2600325"/>
            <a:ext cx="906810" cy="25717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193" b="1" dirty="0">
                <a:solidFill>
                  <a:srgbClr val="1A1A1A"/>
                </a:solidFill>
              </a:rPr>
              <a:t>Elettronica</a:t>
            </a:r>
            <a:endParaRPr lang="en-US" sz="1193" dirty="0"/>
          </a:p>
        </p:txBody>
      </p:sp>
      <p:pic>
        <p:nvPicPr>
          <p:cNvPr id="7" name="Image 2" descr="preencoded.png">
            <a:extLst>
              <a:ext uri="{FF2B5EF4-FFF2-40B4-BE49-F238E27FC236}">
                <a16:creationId xmlns:a16="http://schemas.microsoft.com/office/drawing/2014/main" id="{98638D4A-7F2C-65B5-1B45-003E31C19D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63" y="2628900"/>
            <a:ext cx="267891" cy="257175"/>
          </a:xfrm>
          <a:prstGeom prst="rect">
            <a:avLst/>
          </a:prstGeom>
        </p:spPr>
      </p:pic>
      <p:sp>
        <p:nvSpPr>
          <p:cNvPr id="8" name="Text 3">
            <a:extLst>
              <a:ext uri="{FF2B5EF4-FFF2-40B4-BE49-F238E27FC236}">
                <a16:creationId xmlns:a16="http://schemas.microsoft.com/office/drawing/2014/main" id="{5710B531-C0FA-8A3A-19B7-55DBD74B0224}"/>
              </a:ext>
            </a:extLst>
          </p:cNvPr>
          <p:cNvSpPr/>
          <p:nvPr/>
        </p:nvSpPr>
        <p:spPr>
          <a:xfrm>
            <a:off x="3308254" y="2600325"/>
            <a:ext cx="989270" cy="25717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193" b="1" dirty="0">
                <a:solidFill>
                  <a:srgbClr val="1A1A1A"/>
                </a:solidFill>
              </a:rPr>
              <a:t>Informatica</a:t>
            </a:r>
            <a:endParaRPr lang="en-US" sz="1193" dirty="0"/>
          </a:p>
        </p:txBody>
      </p:sp>
      <p:pic>
        <p:nvPicPr>
          <p:cNvPr id="9" name="Image 3" descr="preencoded.png">
            <a:extLst>
              <a:ext uri="{FF2B5EF4-FFF2-40B4-BE49-F238E27FC236}">
                <a16:creationId xmlns:a16="http://schemas.microsoft.com/office/drawing/2014/main" id="{4FBB6A51-B6DF-2B21-A8A2-3D0263835B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3086100"/>
            <a:ext cx="241102" cy="257175"/>
          </a:xfrm>
          <a:prstGeom prst="rect">
            <a:avLst/>
          </a:prstGeom>
        </p:spPr>
      </p:pic>
      <p:sp>
        <p:nvSpPr>
          <p:cNvPr id="10" name="Text 4">
            <a:extLst>
              <a:ext uri="{FF2B5EF4-FFF2-40B4-BE49-F238E27FC236}">
                <a16:creationId xmlns:a16="http://schemas.microsoft.com/office/drawing/2014/main" id="{06E55004-308D-1873-AEBE-100C136394FF}"/>
              </a:ext>
            </a:extLst>
          </p:cNvPr>
          <p:cNvSpPr/>
          <p:nvPr/>
        </p:nvSpPr>
        <p:spPr>
          <a:xfrm>
            <a:off x="812602" y="3057525"/>
            <a:ext cx="1827712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193" b="1" dirty="0">
                <a:solidFill>
                  <a:srgbClr val="1A1A1A"/>
                </a:solidFill>
              </a:rPr>
              <a:t>Ingegneria Biomedica</a:t>
            </a:r>
            <a:endParaRPr lang="en-US" sz="1193" dirty="0"/>
          </a:p>
        </p:txBody>
      </p:sp>
      <p:pic>
        <p:nvPicPr>
          <p:cNvPr id="11" name="Image 4" descr="preencoded.png">
            <a:extLst>
              <a:ext uri="{FF2B5EF4-FFF2-40B4-BE49-F238E27FC236}">
                <a16:creationId xmlns:a16="http://schemas.microsoft.com/office/drawing/2014/main" id="{9B7F67F2-DDCA-F24B-6809-99879C8DEF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6063" y="3086100"/>
            <a:ext cx="214313" cy="257175"/>
          </a:xfrm>
          <a:prstGeom prst="rect">
            <a:avLst/>
          </a:prstGeom>
        </p:spPr>
      </p:pic>
      <p:sp>
        <p:nvSpPr>
          <p:cNvPr id="12" name="Text 5">
            <a:extLst>
              <a:ext uri="{FF2B5EF4-FFF2-40B4-BE49-F238E27FC236}">
                <a16:creationId xmlns:a16="http://schemas.microsoft.com/office/drawing/2014/main" id="{03285EBB-1D9F-5E06-74C8-B9507912F809}"/>
              </a:ext>
            </a:extLst>
          </p:cNvPr>
          <p:cNvSpPr/>
          <p:nvPr/>
        </p:nvSpPr>
        <p:spPr>
          <a:xfrm>
            <a:off x="3254676" y="3057525"/>
            <a:ext cx="1153520" cy="25717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193" b="1" dirty="0">
                <a:solidFill>
                  <a:srgbClr val="1A1A1A"/>
                </a:solidFill>
              </a:rPr>
              <a:t>Data Scientist</a:t>
            </a:r>
            <a:endParaRPr lang="en-US" sz="1193" dirty="0"/>
          </a:p>
        </p:txBody>
      </p:sp>
      <p:sp>
        <p:nvSpPr>
          <p:cNvPr id="13" name="Shape 6">
            <a:extLst>
              <a:ext uri="{FF2B5EF4-FFF2-40B4-BE49-F238E27FC236}">
                <a16:creationId xmlns:a16="http://schemas.microsoft.com/office/drawing/2014/main" id="{C54525FF-B682-5461-AAFA-01B5E70500D7}"/>
              </a:ext>
            </a:extLst>
          </p:cNvPr>
          <p:cNvSpPr/>
          <p:nvPr/>
        </p:nvSpPr>
        <p:spPr>
          <a:xfrm>
            <a:off x="5394954" y="457200"/>
            <a:ext cx="3291818" cy="4686300"/>
          </a:xfrm>
          <a:prstGeom prst="rect">
            <a:avLst/>
          </a:prstGeom>
          <a:solidFill>
            <a:srgbClr val="1A1A1A"/>
          </a:solidFill>
          <a:ln/>
        </p:spPr>
      </p:sp>
      <p:pic>
        <p:nvPicPr>
          <p:cNvPr id="14" name="Image 5" descr="preencoded.png">
            <a:extLst>
              <a:ext uri="{FF2B5EF4-FFF2-40B4-BE49-F238E27FC236}">
                <a16:creationId xmlns:a16="http://schemas.microsoft.com/office/drawing/2014/main" id="{FB81EEF0-F95F-1EF0-62C3-95988701E6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94954" y="457200"/>
            <a:ext cx="3291818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130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D6A918D2-9634-E36F-C505-41CC1D4B5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70" y="25213"/>
            <a:ext cx="8189259" cy="511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8218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88FD3D-6B54-B9DE-9F04-6702B10EC3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getto 3">
            <a:extLst>
              <a:ext uri="{FF2B5EF4-FFF2-40B4-BE49-F238E27FC236}">
                <a16:creationId xmlns:a16="http://schemas.microsoft.com/office/drawing/2014/main" id="{B42C78A8-F83B-A367-6511-BC148A1E929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63340" y="312420"/>
          <a:ext cx="6508119" cy="47211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2786470" imgH="9273591" progId="Excel.Sheet.12">
                  <p:embed/>
                </p:oleObj>
              </mc:Choice>
              <mc:Fallback>
                <p:oleObj name="Worksheet" r:id="rId2" imgW="12786470" imgH="9273591" progId="Excel.Sheet.12">
                  <p:embed/>
                  <p:pic>
                    <p:nvPicPr>
                      <p:cNvPr id="4" name="Oggetto 3">
                        <a:extLst>
                          <a:ext uri="{FF2B5EF4-FFF2-40B4-BE49-F238E27FC236}">
                            <a16:creationId xmlns:a16="http://schemas.microsoft.com/office/drawing/2014/main" id="{77CAD5AE-590B-A405-CD11-3293409A12E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63340" y="312420"/>
                        <a:ext cx="6508119" cy="47211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id="{B5EA466D-10EE-600A-4FB8-1A33821C79DC}"/>
              </a:ext>
            </a:extLst>
          </p:cNvPr>
          <p:cNvSpPr txBox="1"/>
          <p:nvPr/>
        </p:nvSpPr>
        <p:spPr>
          <a:xfrm>
            <a:off x="3147060" y="-10576"/>
            <a:ext cx="3169920" cy="3488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800" b="1" dirty="0">
                <a:solidFill>
                  <a:srgbClr val="1A1A1A"/>
                </a:solidFill>
              </a:rPr>
              <a:t>Quadro </a:t>
            </a:r>
            <a:r>
              <a:rPr lang="en-US" sz="1800" b="1" dirty="0" err="1">
                <a:solidFill>
                  <a:srgbClr val="1A1A1A"/>
                </a:solidFill>
              </a:rPr>
              <a:t>orario</a:t>
            </a:r>
            <a:r>
              <a:rPr lang="en-US" b="1" dirty="0">
                <a:solidFill>
                  <a:srgbClr val="1A1A1A"/>
                </a:solidFill>
              </a:rPr>
              <a:t> – 36 </a:t>
            </a:r>
            <a:r>
              <a:rPr lang="en-US" b="1" dirty="0" err="1">
                <a:solidFill>
                  <a:srgbClr val="1A1A1A"/>
                </a:solidFill>
              </a:rPr>
              <a:t>settimane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81064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457200" y="457200"/>
            <a:ext cx="8229600" cy="528638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457200" y="957263"/>
            <a:ext cx="8229600" cy="28575"/>
          </a:xfrm>
          <a:prstGeom prst="rect">
            <a:avLst/>
          </a:prstGeom>
          <a:solidFill>
            <a:srgbClr val="0052CC"/>
          </a:solidFill>
          <a:ln/>
        </p:spPr>
      </p:sp>
      <p:sp>
        <p:nvSpPr>
          <p:cNvPr id="5" name="Text 2"/>
          <p:cNvSpPr/>
          <p:nvPr/>
        </p:nvSpPr>
        <p:spPr>
          <a:xfrm>
            <a:off x="457200" y="457200"/>
            <a:ext cx="8229600" cy="528638"/>
          </a:xfrm>
          <a:prstGeom prst="rect">
            <a:avLst/>
          </a:prstGeom>
          <a:noFill/>
          <a:ln/>
        </p:spPr>
        <p:txBody>
          <a:bodyPr wrap="none" lIns="0" tIns="0" rIns="0" bIns="136017" rtlCol="0" anchor="t">
            <a:spAutoFit/>
          </a:bodyPr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08" b="1" dirty="0">
                <a:solidFill>
                  <a:srgbClr val="1A1A1A"/>
                </a:solidFill>
              </a:rPr>
              <a:t>Struttura e Requisiti del Corso Quadriennale</a:t>
            </a:r>
            <a:endParaRPr lang="en-US" sz="1808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271588"/>
            <a:ext cx="321469" cy="28575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50119" y="1243013"/>
            <a:ext cx="3393281" cy="25717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193" b="1" dirty="0">
                <a:solidFill>
                  <a:srgbClr val="1A1A1A"/>
                </a:solidFill>
              </a:rPr>
              <a:t>Corrispondenza Indirizzo</a:t>
            </a:r>
            <a:endParaRPr lang="en-US" sz="1193" dirty="0"/>
          </a:p>
        </p:txBody>
      </p:sp>
      <p:sp>
        <p:nvSpPr>
          <p:cNvPr id="8" name="Text 4"/>
          <p:cNvSpPr/>
          <p:nvPr/>
        </p:nvSpPr>
        <p:spPr>
          <a:xfrm>
            <a:off x="950119" y="1528763"/>
            <a:ext cx="3393281" cy="43947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050" dirty="0">
                <a:solidFill>
                  <a:srgbClr val="333333"/>
                </a:solidFill>
              </a:rPr>
              <a:t>Il percorso </a:t>
            </a:r>
            <a:r>
              <a:rPr lang="en-US" sz="1050" dirty="0" err="1">
                <a:solidFill>
                  <a:srgbClr val="333333"/>
                </a:solidFill>
              </a:rPr>
              <a:t>quadriennale</a:t>
            </a:r>
            <a:r>
              <a:rPr lang="en-US" sz="1050" dirty="0">
                <a:solidFill>
                  <a:srgbClr val="333333"/>
                </a:solidFill>
              </a:rPr>
              <a:t> </a:t>
            </a:r>
            <a:r>
              <a:rPr lang="en-US" sz="1050" b="1" dirty="0" err="1">
                <a:solidFill>
                  <a:srgbClr val="333333"/>
                </a:solidFill>
              </a:rPr>
              <a:t>corrisponde</a:t>
            </a:r>
            <a:r>
              <a:rPr lang="en-US" sz="1050" dirty="0">
                <a:solidFill>
                  <a:srgbClr val="333333"/>
                </a:solidFill>
              </a:rPr>
              <a:t> all'indirizzo di studio quinquennale già esistente.</a:t>
            </a:r>
            <a:endParaRPr lang="en-US" sz="10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600" y="1271588"/>
            <a:ext cx="321469" cy="28575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5293519" y="1243013"/>
            <a:ext cx="3393281" cy="25717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193" b="1" dirty="0">
                <a:solidFill>
                  <a:srgbClr val="1A1A1A"/>
                </a:solidFill>
              </a:rPr>
              <a:t>Accordo di Rete Formalizzato</a:t>
            </a:r>
            <a:endParaRPr lang="en-US" sz="1193" dirty="0"/>
          </a:p>
        </p:txBody>
      </p:sp>
      <p:sp>
        <p:nvSpPr>
          <p:cNvPr id="11" name="Text 6"/>
          <p:cNvSpPr/>
          <p:nvPr/>
        </p:nvSpPr>
        <p:spPr>
          <a:xfrm>
            <a:off x="5293519" y="1528763"/>
            <a:ext cx="3393281" cy="43947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050" dirty="0" err="1">
                <a:solidFill>
                  <a:srgbClr val="333333"/>
                </a:solidFill>
              </a:rPr>
              <a:t>L'istituto</a:t>
            </a:r>
            <a:r>
              <a:rPr lang="en-US" sz="1050" dirty="0">
                <a:solidFill>
                  <a:srgbClr val="333333"/>
                </a:solidFill>
              </a:rPr>
              <a:t> opera in un accordo di rete formalizzato con tutti i soggetti partner.</a:t>
            </a:r>
            <a:endParaRPr lang="en-US" sz="1050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2250281"/>
            <a:ext cx="321469" cy="285750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950119" y="2221706"/>
            <a:ext cx="3393281" cy="25717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193" b="1" dirty="0">
                <a:solidFill>
                  <a:srgbClr val="1A1A1A"/>
                </a:solidFill>
              </a:rPr>
              <a:t>Sezione Quadriennale Dedicata</a:t>
            </a:r>
            <a:endParaRPr lang="en-US" sz="1193" dirty="0"/>
          </a:p>
        </p:txBody>
      </p:sp>
      <p:sp>
        <p:nvSpPr>
          <p:cNvPr id="14" name="Text 8"/>
          <p:cNvSpPr/>
          <p:nvPr/>
        </p:nvSpPr>
        <p:spPr>
          <a:xfrm>
            <a:off x="950119" y="2507456"/>
            <a:ext cx="3393281" cy="43947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050" dirty="0">
                <a:solidFill>
                  <a:srgbClr val="333333"/>
                </a:solidFill>
              </a:rPr>
              <a:t>È </a:t>
            </a:r>
            <a:r>
              <a:rPr lang="en-US" sz="1050" dirty="0" err="1">
                <a:solidFill>
                  <a:srgbClr val="333333"/>
                </a:solidFill>
              </a:rPr>
              <a:t>attiva</a:t>
            </a:r>
            <a:r>
              <a:rPr lang="en-US" sz="1050" dirty="0">
                <a:solidFill>
                  <a:srgbClr val="333333"/>
                </a:solidFill>
              </a:rPr>
              <a:t> almeno una sezione quadriennale a partire dalla classe prima, non articolata con classi quinquennali.</a:t>
            </a:r>
            <a:endParaRPr lang="en-US" sz="1050" dirty="0"/>
          </a:p>
        </p:txBody>
      </p:sp>
      <p:pic>
        <p:nvPicPr>
          <p:cNvPr id="15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0600" y="2250281"/>
            <a:ext cx="257175" cy="285750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5229225" y="2221706"/>
            <a:ext cx="3457575" cy="25717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193" b="1" dirty="0">
                <a:solidFill>
                  <a:srgbClr val="1A1A1A"/>
                </a:solidFill>
              </a:rPr>
              <a:t>Requisiti di Ammissione</a:t>
            </a:r>
            <a:endParaRPr lang="en-US" sz="1193" dirty="0"/>
          </a:p>
        </p:txBody>
      </p:sp>
      <p:sp>
        <p:nvSpPr>
          <p:cNvPr id="17" name="Text 10"/>
          <p:cNvSpPr/>
          <p:nvPr/>
        </p:nvSpPr>
        <p:spPr>
          <a:xfrm>
            <a:off x="5229225" y="2507456"/>
            <a:ext cx="3457575" cy="43947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050" dirty="0">
                <a:solidFill>
                  <a:srgbClr val="333333"/>
                </a:solidFill>
              </a:rPr>
              <a:t>Sono </a:t>
            </a:r>
            <a:r>
              <a:rPr lang="en-US" sz="1050" dirty="0" err="1">
                <a:solidFill>
                  <a:srgbClr val="333333"/>
                </a:solidFill>
              </a:rPr>
              <a:t>accolti</a:t>
            </a:r>
            <a:r>
              <a:rPr lang="en-US" sz="1050" dirty="0">
                <a:solidFill>
                  <a:srgbClr val="333333"/>
                </a:solidFill>
              </a:rPr>
              <a:t> studenti con pregresso percorso scolastico di almeno otto anni.</a:t>
            </a:r>
            <a:endParaRPr lang="en-US" sz="1050" dirty="0"/>
          </a:p>
        </p:txBody>
      </p:sp>
      <p:pic>
        <p:nvPicPr>
          <p:cNvPr id="18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" y="3461147"/>
            <a:ext cx="257175" cy="285750"/>
          </a:xfrm>
          <a:prstGeom prst="rect">
            <a:avLst/>
          </a:prstGeom>
        </p:spPr>
      </p:pic>
      <p:sp>
        <p:nvSpPr>
          <p:cNvPr id="19" name="Text 11"/>
          <p:cNvSpPr/>
          <p:nvPr/>
        </p:nvSpPr>
        <p:spPr>
          <a:xfrm>
            <a:off x="885825" y="3432572"/>
            <a:ext cx="7793134" cy="25717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193" b="1" dirty="0">
                <a:solidFill>
                  <a:srgbClr val="1A1A1A"/>
                </a:solidFill>
              </a:rPr>
              <a:t>Garanzia degli Obiettivi</a:t>
            </a:r>
            <a:endParaRPr lang="en-US" sz="1193" dirty="0"/>
          </a:p>
        </p:txBody>
      </p:sp>
      <p:sp>
        <p:nvSpPr>
          <p:cNvPr id="20" name="Text 12"/>
          <p:cNvSpPr/>
          <p:nvPr/>
        </p:nvSpPr>
        <p:spPr>
          <a:xfrm>
            <a:off x="885825" y="3718322"/>
            <a:ext cx="6091411" cy="20864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050" dirty="0">
                <a:solidFill>
                  <a:srgbClr val="333333"/>
                </a:solidFill>
              </a:rPr>
              <a:t>È </a:t>
            </a:r>
            <a:r>
              <a:rPr lang="en-US" sz="1050" b="1" dirty="0" err="1">
                <a:solidFill>
                  <a:srgbClr val="333333"/>
                </a:solidFill>
              </a:rPr>
              <a:t>assicurato</a:t>
            </a:r>
            <a:r>
              <a:rPr lang="en-US" sz="1050" dirty="0">
                <a:solidFill>
                  <a:srgbClr val="333333"/>
                </a:solidFill>
              </a:rPr>
              <a:t> il raggiungimento degli obiettivi e delle competenze previste per il profilo in uscita del quinto anno.</a:t>
            </a:r>
            <a:endParaRPr lang="en-US" sz="10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457200"/>
            <a:ext cx="4652004" cy="914400"/>
          </a:xfrm>
          <a:prstGeom prst="rect">
            <a:avLst/>
          </a:prstGeom>
          <a:noFill/>
          <a:ln/>
        </p:spPr>
        <p:txBody>
          <a:bodyPr wrap="square" lIns="0" tIns="0" rIns="0" bIns="136017" rtlCol="0" anchor="t">
            <a:spAutoFit/>
          </a:bodyPr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08" b="1" dirty="0">
                <a:solidFill>
                  <a:srgbClr val="1A1A1A"/>
                </a:solidFill>
              </a:rPr>
              <a:t>Il Profilo in Uscita: Tecnico Informatico Specializzato</a:t>
            </a:r>
            <a:endParaRPr lang="en-US" sz="1808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571625"/>
            <a:ext cx="187523" cy="257175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59023" y="1543050"/>
            <a:ext cx="4350181" cy="25717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193" b="1" dirty="0">
                <a:solidFill>
                  <a:srgbClr val="1A1A1A"/>
                </a:solidFill>
              </a:rPr>
              <a:t>Profilo in Uscita Qualificato</a:t>
            </a:r>
            <a:endParaRPr lang="en-US" sz="1193" dirty="0"/>
          </a:p>
        </p:txBody>
      </p:sp>
      <p:sp>
        <p:nvSpPr>
          <p:cNvPr id="6" name="Text 2"/>
          <p:cNvSpPr/>
          <p:nvPr/>
        </p:nvSpPr>
        <p:spPr>
          <a:xfrm>
            <a:off x="759023" y="1828800"/>
            <a:ext cx="4350181" cy="37215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050" dirty="0" err="1">
                <a:solidFill>
                  <a:srgbClr val="333333"/>
                </a:solidFill>
              </a:rPr>
              <a:t>Tecnico</a:t>
            </a:r>
            <a:r>
              <a:rPr lang="en-US" sz="1050" dirty="0">
                <a:solidFill>
                  <a:srgbClr val="333333"/>
                </a:solidFill>
              </a:rPr>
              <a:t> </a:t>
            </a:r>
            <a:r>
              <a:rPr lang="en-US" sz="1050" dirty="0" err="1">
                <a:solidFill>
                  <a:srgbClr val="333333"/>
                </a:solidFill>
              </a:rPr>
              <a:t>informatico</a:t>
            </a:r>
            <a:r>
              <a:rPr lang="en-US" sz="1050" dirty="0">
                <a:solidFill>
                  <a:srgbClr val="333333"/>
                </a:solidFill>
              </a:rPr>
              <a:t> con competenze da progettista-sviluppatore; profili: Amministratore di Rete e Sistemista.</a:t>
            </a:r>
            <a:endParaRPr lang="en-US" sz="10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2364581"/>
            <a:ext cx="267891" cy="257175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839391" y="2336006"/>
            <a:ext cx="4269814" cy="25717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193" b="1" dirty="0">
                <a:solidFill>
                  <a:srgbClr val="1A1A1A"/>
                </a:solidFill>
              </a:rPr>
              <a:t>Indirizzo e Focus</a:t>
            </a:r>
            <a:endParaRPr lang="en-US" sz="1193" dirty="0"/>
          </a:p>
        </p:txBody>
      </p:sp>
      <p:sp>
        <p:nvSpPr>
          <p:cNvPr id="9" name="Text 4"/>
          <p:cNvSpPr/>
          <p:nvPr/>
        </p:nvSpPr>
        <p:spPr>
          <a:xfrm>
            <a:off x="839391" y="2621756"/>
            <a:ext cx="4269814" cy="37215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050" dirty="0">
                <a:solidFill>
                  <a:srgbClr val="333333"/>
                </a:solidFill>
              </a:rPr>
              <a:t>Informatica e Telecomunicazioni (art. Telecomunicazioni) con focus </a:t>
            </a:r>
            <a:r>
              <a:rPr lang="en-US" sz="1050" dirty="0" err="1">
                <a:solidFill>
                  <a:srgbClr val="333333"/>
                </a:solidFill>
              </a:rPr>
              <a:t>su</a:t>
            </a:r>
            <a:r>
              <a:rPr lang="en-US" sz="1050" dirty="0">
                <a:solidFill>
                  <a:srgbClr val="333333"/>
                </a:solidFill>
              </a:rPr>
              <a:t> </a:t>
            </a:r>
            <a:r>
              <a:rPr lang="en-US" sz="1050" dirty="0" err="1">
                <a:solidFill>
                  <a:srgbClr val="333333"/>
                </a:solidFill>
              </a:rPr>
              <a:t>Sistemi</a:t>
            </a:r>
            <a:r>
              <a:rPr lang="en-US" sz="1050" dirty="0">
                <a:solidFill>
                  <a:srgbClr val="333333"/>
                </a:solidFill>
              </a:rPr>
              <a:t> e Reti, in linea con il </a:t>
            </a:r>
            <a:r>
              <a:rPr lang="en-US" sz="1050" dirty="0" err="1">
                <a:solidFill>
                  <a:srgbClr val="333333"/>
                </a:solidFill>
              </a:rPr>
              <a:t>mercato</a:t>
            </a:r>
            <a:r>
              <a:rPr lang="en-US" sz="1050" dirty="0">
                <a:solidFill>
                  <a:srgbClr val="333333"/>
                </a:solidFill>
              </a:rPr>
              <a:t> </a:t>
            </a:r>
            <a:r>
              <a:rPr lang="en-US" sz="1050" dirty="0" err="1">
                <a:solidFill>
                  <a:srgbClr val="333333"/>
                </a:solidFill>
              </a:rPr>
              <a:t>digitale</a:t>
            </a:r>
            <a:r>
              <a:rPr lang="en-US" sz="1050" dirty="0">
                <a:solidFill>
                  <a:srgbClr val="333333"/>
                </a:solidFill>
              </a:rPr>
              <a:t>  e della </a:t>
            </a:r>
            <a:r>
              <a:rPr lang="en-US" sz="1050" dirty="0" err="1">
                <a:solidFill>
                  <a:srgbClr val="333333"/>
                </a:solidFill>
              </a:rPr>
              <a:t>Intelligenza</a:t>
            </a:r>
            <a:r>
              <a:rPr lang="en-US" sz="1050" dirty="0">
                <a:solidFill>
                  <a:srgbClr val="333333"/>
                </a:solidFill>
              </a:rPr>
              <a:t> </a:t>
            </a:r>
            <a:r>
              <a:rPr lang="en-US" sz="1050" dirty="0" err="1">
                <a:solidFill>
                  <a:srgbClr val="333333"/>
                </a:solidFill>
              </a:rPr>
              <a:t>Artificiale</a:t>
            </a:r>
            <a:endParaRPr lang="en-US" sz="10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3157538"/>
            <a:ext cx="241102" cy="257175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812602" y="3128963"/>
            <a:ext cx="4296603" cy="25717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193" b="1" dirty="0">
                <a:solidFill>
                  <a:srgbClr val="1A1A1A"/>
                </a:solidFill>
              </a:rPr>
              <a:t>Integrazione Formativa</a:t>
            </a:r>
            <a:endParaRPr lang="en-US" sz="1193" dirty="0"/>
          </a:p>
        </p:txBody>
      </p:sp>
      <p:sp>
        <p:nvSpPr>
          <p:cNvPr id="12" name="Text 6"/>
          <p:cNvSpPr/>
          <p:nvPr/>
        </p:nvSpPr>
        <p:spPr>
          <a:xfrm>
            <a:off x="812602" y="3414713"/>
            <a:ext cx="4296603" cy="37215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050" dirty="0">
                <a:solidFill>
                  <a:srgbClr val="333333"/>
                </a:solidFill>
              </a:rPr>
              <a:t>L'offerta </a:t>
            </a:r>
            <a:r>
              <a:rPr lang="en-US" sz="1050" dirty="0" err="1">
                <a:solidFill>
                  <a:srgbClr val="333333"/>
                </a:solidFill>
              </a:rPr>
              <a:t>formativa</a:t>
            </a:r>
            <a:r>
              <a:rPr lang="en-US" sz="1050" dirty="0">
                <a:solidFill>
                  <a:srgbClr val="333333"/>
                </a:solidFill>
              </a:rPr>
              <a:t> è </a:t>
            </a:r>
            <a:r>
              <a:rPr lang="en-US" sz="1050" dirty="0" err="1">
                <a:solidFill>
                  <a:srgbClr val="333333"/>
                </a:solidFill>
              </a:rPr>
              <a:t>integrata</a:t>
            </a:r>
            <a:r>
              <a:rPr lang="en-US" sz="1050" dirty="0">
                <a:solidFill>
                  <a:srgbClr val="333333"/>
                </a:solidFill>
              </a:rPr>
              <a:t> con percorsi di </a:t>
            </a:r>
            <a:r>
              <a:rPr lang="en-US" sz="1050" dirty="0" err="1">
                <a:solidFill>
                  <a:srgbClr val="333333"/>
                </a:solidFill>
              </a:rPr>
              <a:t>IeFP</a:t>
            </a:r>
            <a:r>
              <a:rPr lang="en-US" sz="1050" dirty="0">
                <a:solidFill>
                  <a:srgbClr val="333333"/>
                </a:solidFill>
              </a:rPr>
              <a:t>, ITS Academy e IFTS in rete territoriale orientata all'innovazione.</a:t>
            </a:r>
            <a:endParaRPr lang="en-US" sz="10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4146947"/>
            <a:ext cx="187523" cy="257175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759023" y="4118372"/>
            <a:ext cx="4350181" cy="25717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193" b="1" dirty="0">
                <a:solidFill>
                  <a:srgbClr val="1A1A1A"/>
                </a:solidFill>
              </a:rPr>
              <a:t>Metodologia Didattica</a:t>
            </a:r>
            <a:endParaRPr lang="en-US" sz="1193" dirty="0"/>
          </a:p>
        </p:txBody>
      </p:sp>
      <p:sp>
        <p:nvSpPr>
          <p:cNvPr id="15" name="Text 8"/>
          <p:cNvSpPr/>
          <p:nvPr/>
        </p:nvSpPr>
        <p:spPr>
          <a:xfrm>
            <a:off x="759023" y="4404122"/>
            <a:ext cx="4350181" cy="37215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050" dirty="0">
                <a:solidFill>
                  <a:srgbClr val="333333"/>
                </a:solidFill>
              </a:rPr>
              <a:t>È </a:t>
            </a:r>
            <a:r>
              <a:rPr lang="en-US" sz="1050" dirty="0" err="1">
                <a:solidFill>
                  <a:srgbClr val="333333"/>
                </a:solidFill>
              </a:rPr>
              <a:t>valorizzata</a:t>
            </a:r>
            <a:r>
              <a:rPr lang="en-US" sz="1050" dirty="0">
                <a:solidFill>
                  <a:srgbClr val="333333"/>
                </a:solidFill>
              </a:rPr>
              <a:t> una forte </a:t>
            </a:r>
            <a:r>
              <a:rPr lang="en-US" sz="1050" dirty="0" err="1">
                <a:solidFill>
                  <a:srgbClr val="333333"/>
                </a:solidFill>
              </a:rPr>
              <a:t>dimensione</a:t>
            </a:r>
            <a:r>
              <a:rPr lang="en-US" sz="1050" dirty="0">
                <a:solidFill>
                  <a:srgbClr val="333333"/>
                </a:solidFill>
              </a:rPr>
              <a:t> </a:t>
            </a:r>
            <a:r>
              <a:rPr lang="en-US" sz="1050" dirty="0" err="1">
                <a:solidFill>
                  <a:srgbClr val="333333"/>
                </a:solidFill>
              </a:rPr>
              <a:t>laboratoriale</a:t>
            </a:r>
            <a:r>
              <a:rPr lang="en-US" sz="1050" dirty="0">
                <a:solidFill>
                  <a:srgbClr val="333333"/>
                </a:solidFill>
              </a:rPr>
              <a:t>, attività progettuali e </a:t>
            </a:r>
            <a:r>
              <a:rPr lang="en-US" sz="1050" dirty="0" err="1">
                <a:solidFill>
                  <a:srgbClr val="333333"/>
                </a:solidFill>
              </a:rPr>
              <a:t>tirocini</a:t>
            </a:r>
            <a:r>
              <a:rPr lang="en-US" sz="1050" dirty="0">
                <a:solidFill>
                  <a:srgbClr val="333333"/>
                </a:solidFill>
              </a:rPr>
              <a:t> curricolari.</a:t>
            </a:r>
            <a:endParaRPr lang="en-US" sz="1050" dirty="0"/>
          </a:p>
        </p:txBody>
      </p:sp>
      <p:sp>
        <p:nvSpPr>
          <p:cNvPr id="16" name="Shape 9"/>
          <p:cNvSpPr/>
          <p:nvPr/>
        </p:nvSpPr>
        <p:spPr>
          <a:xfrm>
            <a:off x="5394954" y="457200"/>
            <a:ext cx="3291818" cy="4686300"/>
          </a:xfrm>
          <a:prstGeom prst="rect">
            <a:avLst/>
          </a:prstGeom>
          <a:solidFill>
            <a:srgbClr val="1A1A1A"/>
          </a:solidFill>
          <a:ln/>
        </p:spPr>
      </p:sp>
      <p:pic>
        <p:nvPicPr>
          <p:cNvPr id="1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94954" y="457200"/>
            <a:ext cx="3291818" cy="4686300"/>
          </a:xfrm>
          <a:prstGeom prst="rect">
            <a:avLst/>
          </a:prstGeom>
        </p:spPr>
      </p:pic>
      <p:sp>
        <p:nvSpPr>
          <p:cNvPr id="18" name="Shape 1">
            <a:extLst>
              <a:ext uri="{FF2B5EF4-FFF2-40B4-BE49-F238E27FC236}">
                <a16:creationId xmlns:a16="http://schemas.microsoft.com/office/drawing/2014/main" id="{C9196E6C-99CD-1B68-9653-A61288346CAB}"/>
              </a:ext>
            </a:extLst>
          </p:cNvPr>
          <p:cNvSpPr/>
          <p:nvPr/>
        </p:nvSpPr>
        <p:spPr>
          <a:xfrm>
            <a:off x="387927" y="1275159"/>
            <a:ext cx="4828309" cy="45719"/>
          </a:xfrm>
          <a:prstGeom prst="rect">
            <a:avLst/>
          </a:prstGeom>
          <a:solidFill>
            <a:srgbClr val="0052CC"/>
          </a:solidFill>
          <a:ln/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0">
            <a:extLst>
              <a:ext uri="{FF2B5EF4-FFF2-40B4-BE49-F238E27FC236}">
                <a16:creationId xmlns:a16="http://schemas.microsoft.com/office/drawing/2014/main" id="{B7CEFC36-6D4A-1D99-9002-E289F23C107C}"/>
              </a:ext>
            </a:extLst>
          </p:cNvPr>
          <p:cNvSpPr/>
          <p:nvPr/>
        </p:nvSpPr>
        <p:spPr>
          <a:xfrm>
            <a:off x="457200" y="457200"/>
            <a:ext cx="3136051" cy="418513"/>
          </a:xfrm>
          <a:prstGeom prst="rect">
            <a:avLst/>
          </a:prstGeom>
          <a:noFill/>
          <a:ln/>
        </p:spPr>
        <p:txBody>
          <a:bodyPr wrap="none" lIns="0" tIns="0" rIns="0" bIns="68072" rtlCol="0" anchor="t">
            <a:spAutoFit/>
          </a:bodyPr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08" b="1" dirty="0">
                <a:solidFill>
                  <a:srgbClr val="1A1A1A"/>
                </a:solidFill>
              </a:rPr>
              <a:t>Nel </a:t>
            </a:r>
            <a:r>
              <a:rPr lang="en-US" sz="1808" b="1" dirty="0" err="1">
                <a:solidFill>
                  <a:srgbClr val="1A1A1A"/>
                </a:solidFill>
              </a:rPr>
              <a:t>dettaglio</a:t>
            </a:r>
            <a:r>
              <a:rPr lang="en-US" sz="1808" b="1" dirty="0">
                <a:solidFill>
                  <a:srgbClr val="1A1A1A"/>
                </a:solidFill>
              </a:rPr>
              <a:t>: LAN &amp; AI Manager</a:t>
            </a:r>
            <a:endParaRPr lang="en-US" sz="1808" dirty="0"/>
          </a:p>
        </p:txBody>
      </p:sp>
      <p:sp>
        <p:nvSpPr>
          <p:cNvPr id="10" name="Text 1">
            <a:extLst>
              <a:ext uri="{FF2B5EF4-FFF2-40B4-BE49-F238E27FC236}">
                <a16:creationId xmlns:a16="http://schemas.microsoft.com/office/drawing/2014/main" id="{172BDEAB-A004-F994-6DDD-3FB93C70FFB1}"/>
              </a:ext>
            </a:extLst>
          </p:cNvPr>
          <p:cNvSpPr/>
          <p:nvPr/>
        </p:nvSpPr>
        <p:spPr>
          <a:xfrm>
            <a:off x="457200" y="971550"/>
            <a:ext cx="4652004" cy="19691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987" b="1" dirty="0">
                <a:solidFill>
                  <a:srgbClr val="0052CC"/>
                </a:solidFill>
              </a:rPr>
              <a:t>Tecnico Diplomato in Reti e </a:t>
            </a:r>
            <a:r>
              <a:rPr lang="en-US" sz="987" b="1" dirty="0" err="1">
                <a:solidFill>
                  <a:srgbClr val="0052CC"/>
                </a:solidFill>
              </a:rPr>
              <a:t>Intelligenza</a:t>
            </a:r>
            <a:r>
              <a:rPr lang="en-US" sz="987" b="1" dirty="0">
                <a:solidFill>
                  <a:srgbClr val="0052CC"/>
                </a:solidFill>
              </a:rPr>
              <a:t> </a:t>
            </a:r>
            <a:r>
              <a:rPr lang="en-US" sz="987" b="1" dirty="0" err="1">
                <a:solidFill>
                  <a:srgbClr val="0052CC"/>
                </a:solidFill>
              </a:rPr>
              <a:t>Artificiale</a:t>
            </a:r>
            <a:endParaRPr lang="en-US" sz="987" dirty="0"/>
          </a:p>
        </p:txBody>
      </p:sp>
      <p:sp>
        <p:nvSpPr>
          <p:cNvPr id="11" name="Text 2">
            <a:extLst>
              <a:ext uri="{FF2B5EF4-FFF2-40B4-BE49-F238E27FC236}">
                <a16:creationId xmlns:a16="http://schemas.microsoft.com/office/drawing/2014/main" id="{38FEA5FC-DFDA-0114-F1C5-D242D7923FDF}"/>
              </a:ext>
            </a:extLst>
          </p:cNvPr>
          <p:cNvSpPr/>
          <p:nvPr/>
        </p:nvSpPr>
        <p:spPr>
          <a:xfrm>
            <a:off x="484066" y="1431417"/>
            <a:ext cx="4652004" cy="41703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050" b="1" dirty="0">
                <a:solidFill>
                  <a:srgbClr val="333333"/>
                </a:solidFill>
              </a:rPr>
              <a:t>Specialista di reti e AI: progettazione/gestione LAN/WAN, sicurezza, </a:t>
            </a:r>
            <a:r>
              <a:rPr lang="en-US" sz="1050" b="1" dirty="0" err="1">
                <a:solidFill>
                  <a:srgbClr val="333333"/>
                </a:solidFill>
              </a:rPr>
              <a:t>automazione</a:t>
            </a:r>
            <a:r>
              <a:rPr lang="en-US" sz="1050" b="1" dirty="0">
                <a:solidFill>
                  <a:srgbClr val="333333"/>
                </a:solidFill>
              </a:rPr>
              <a:t> , protocolli e deployment di modelli ML su edge/ibrido.</a:t>
            </a:r>
            <a:endParaRPr lang="en-US" sz="1050" b="1" dirty="0"/>
          </a:p>
        </p:txBody>
      </p:sp>
      <p:sp>
        <p:nvSpPr>
          <p:cNvPr id="12" name="Text 3">
            <a:extLst>
              <a:ext uri="{FF2B5EF4-FFF2-40B4-BE49-F238E27FC236}">
                <a16:creationId xmlns:a16="http://schemas.microsoft.com/office/drawing/2014/main" id="{0097995C-6520-E8B9-D4F4-EF92395D63B9}"/>
              </a:ext>
            </a:extLst>
          </p:cNvPr>
          <p:cNvSpPr/>
          <p:nvPr/>
        </p:nvSpPr>
        <p:spPr>
          <a:xfrm>
            <a:off x="457200" y="2157413"/>
            <a:ext cx="803105" cy="23275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193" b="1" dirty="0">
                <a:solidFill>
                  <a:srgbClr val="1A1A1A"/>
                </a:solidFill>
              </a:rPr>
              <a:t>Cosa sa fare:</a:t>
            </a:r>
            <a:endParaRPr lang="en-US" sz="1193" b="1" dirty="0"/>
          </a:p>
        </p:txBody>
      </p:sp>
      <p:sp>
        <p:nvSpPr>
          <p:cNvPr id="13" name="Text 4">
            <a:extLst>
              <a:ext uri="{FF2B5EF4-FFF2-40B4-BE49-F238E27FC236}">
                <a16:creationId xmlns:a16="http://schemas.microsoft.com/office/drawing/2014/main" id="{F40B022A-97CA-A43D-2CC7-6A2C9D1C4D18}"/>
              </a:ext>
            </a:extLst>
          </p:cNvPr>
          <p:cNvSpPr/>
          <p:nvPr/>
        </p:nvSpPr>
        <p:spPr>
          <a:xfrm>
            <a:off x="571500" y="2343648"/>
            <a:ext cx="2183113" cy="19902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050" dirty="0">
                <a:solidFill>
                  <a:srgbClr val="333333"/>
                </a:solidFill>
              </a:rPr>
              <a:t>Progetta e gestisce reti LAN/WAN</a:t>
            </a:r>
            <a:endParaRPr lang="en-US" sz="1050" dirty="0"/>
          </a:p>
        </p:txBody>
      </p:sp>
      <p:sp>
        <p:nvSpPr>
          <p:cNvPr id="14" name="Text 5">
            <a:extLst>
              <a:ext uri="{FF2B5EF4-FFF2-40B4-BE49-F238E27FC236}">
                <a16:creationId xmlns:a16="http://schemas.microsoft.com/office/drawing/2014/main" id="{85005EFD-632B-F509-BC58-FEB4EAF18927}"/>
              </a:ext>
            </a:extLst>
          </p:cNvPr>
          <p:cNvSpPr/>
          <p:nvPr/>
        </p:nvSpPr>
        <p:spPr>
          <a:xfrm>
            <a:off x="2926063" y="2343648"/>
            <a:ext cx="2183141" cy="19902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050" dirty="0">
                <a:solidFill>
                  <a:srgbClr val="333333"/>
                </a:solidFill>
              </a:rPr>
              <a:t>Risoluzione guasti e ottimizzazione</a:t>
            </a:r>
            <a:endParaRPr lang="en-US" sz="1050" dirty="0"/>
          </a:p>
        </p:txBody>
      </p:sp>
      <p:sp>
        <p:nvSpPr>
          <p:cNvPr id="15" name="Text 6">
            <a:extLst>
              <a:ext uri="{FF2B5EF4-FFF2-40B4-BE49-F238E27FC236}">
                <a16:creationId xmlns:a16="http://schemas.microsoft.com/office/drawing/2014/main" id="{4E5AD575-EABA-1813-37B6-7E761B779715}"/>
              </a:ext>
            </a:extLst>
          </p:cNvPr>
          <p:cNvSpPr/>
          <p:nvPr/>
        </p:nvSpPr>
        <p:spPr>
          <a:xfrm>
            <a:off x="571500" y="2673220"/>
            <a:ext cx="2183113" cy="19902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050" dirty="0">
                <a:solidFill>
                  <a:srgbClr val="333333"/>
                </a:solidFill>
              </a:rPr>
              <a:t>Automazione di rete con script</a:t>
            </a:r>
            <a:endParaRPr lang="en-US" sz="1050" dirty="0"/>
          </a:p>
        </p:txBody>
      </p:sp>
      <p:sp>
        <p:nvSpPr>
          <p:cNvPr id="16" name="Text 7">
            <a:extLst>
              <a:ext uri="{FF2B5EF4-FFF2-40B4-BE49-F238E27FC236}">
                <a16:creationId xmlns:a16="http://schemas.microsoft.com/office/drawing/2014/main" id="{CEDAFDC3-FC00-3EC9-FB29-A3B2DAC46667}"/>
              </a:ext>
            </a:extLst>
          </p:cNvPr>
          <p:cNvSpPr/>
          <p:nvPr/>
        </p:nvSpPr>
        <p:spPr>
          <a:xfrm>
            <a:off x="2926063" y="2673220"/>
            <a:ext cx="2183141" cy="19902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050" dirty="0">
                <a:solidFill>
                  <a:srgbClr val="333333"/>
                </a:solidFill>
              </a:rPr>
              <a:t>Monitoraggio traffico (es. Wireshark)</a:t>
            </a:r>
            <a:endParaRPr lang="en-US" sz="1050" dirty="0"/>
          </a:p>
        </p:txBody>
      </p:sp>
      <p:sp>
        <p:nvSpPr>
          <p:cNvPr id="17" name="Text 8">
            <a:extLst>
              <a:ext uri="{FF2B5EF4-FFF2-40B4-BE49-F238E27FC236}">
                <a16:creationId xmlns:a16="http://schemas.microsoft.com/office/drawing/2014/main" id="{B1F4B075-B23C-666D-5CC8-6575FBD5E963}"/>
              </a:ext>
            </a:extLst>
          </p:cNvPr>
          <p:cNvSpPr/>
          <p:nvPr/>
        </p:nvSpPr>
        <p:spPr>
          <a:xfrm>
            <a:off x="571500" y="3059480"/>
            <a:ext cx="2183113" cy="42862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050" dirty="0" err="1">
                <a:solidFill>
                  <a:srgbClr val="333333"/>
                </a:solidFill>
              </a:rPr>
              <a:t>Modelli</a:t>
            </a:r>
            <a:r>
              <a:rPr lang="en-US" sz="1050" dirty="0">
                <a:solidFill>
                  <a:srgbClr val="333333"/>
                </a:solidFill>
              </a:rPr>
              <a:t> Machine Learning leggeri: anomalie, carico, chatbot</a:t>
            </a:r>
            <a:endParaRPr lang="en-US" sz="1050" dirty="0"/>
          </a:p>
        </p:txBody>
      </p:sp>
      <p:sp>
        <p:nvSpPr>
          <p:cNvPr id="18" name="Text 9">
            <a:extLst>
              <a:ext uri="{FF2B5EF4-FFF2-40B4-BE49-F238E27FC236}">
                <a16:creationId xmlns:a16="http://schemas.microsoft.com/office/drawing/2014/main" id="{FE4BCB5A-857E-3B02-5F45-22AA06C74440}"/>
              </a:ext>
            </a:extLst>
          </p:cNvPr>
          <p:cNvSpPr/>
          <p:nvPr/>
        </p:nvSpPr>
        <p:spPr>
          <a:xfrm>
            <a:off x="2926063" y="3059480"/>
            <a:ext cx="2183141" cy="19902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050" dirty="0">
                <a:solidFill>
                  <a:srgbClr val="333333"/>
                </a:solidFill>
              </a:rPr>
              <a:t>Integrazione AI: edge, IoT, ibrido</a:t>
            </a:r>
            <a:endParaRPr lang="en-US" sz="1050" dirty="0"/>
          </a:p>
        </p:txBody>
      </p:sp>
      <p:sp>
        <p:nvSpPr>
          <p:cNvPr id="19" name="Text 10">
            <a:extLst>
              <a:ext uri="{FF2B5EF4-FFF2-40B4-BE49-F238E27FC236}">
                <a16:creationId xmlns:a16="http://schemas.microsoft.com/office/drawing/2014/main" id="{E29C683C-0FA2-0703-406C-20C06B6B875D}"/>
              </a:ext>
            </a:extLst>
          </p:cNvPr>
          <p:cNvSpPr/>
          <p:nvPr/>
        </p:nvSpPr>
        <p:spPr>
          <a:xfrm>
            <a:off x="571499" y="4121517"/>
            <a:ext cx="2183113" cy="41703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050" dirty="0" err="1">
                <a:solidFill>
                  <a:srgbClr val="333333"/>
                </a:solidFill>
              </a:rPr>
              <a:t>Addestra</a:t>
            </a:r>
            <a:r>
              <a:rPr lang="en-US" sz="1050" dirty="0">
                <a:solidFill>
                  <a:srgbClr val="333333"/>
                </a:solidFill>
              </a:rPr>
              <a:t> </a:t>
            </a:r>
            <a:r>
              <a:rPr lang="en-US" sz="1050" dirty="0" err="1">
                <a:solidFill>
                  <a:srgbClr val="333333"/>
                </a:solidFill>
              </a:rPr>
              <a:t>sistemi</a:t>
            </a:r>
            <a:r>
              <a:rPr lang="en-US" sz="1050" dirty="0">
                <a:solidFill>
                  <a:srgbClr val="333333"/>
                </a:solidFill>
              </a:rPr>
              <a:t> </a:t>
            </a:r>
            <a:r>
              <a:rPr lang="en-US" sz="1050" b="1" dirty="0">
                <a:solidFill>
                  <a:srgbClr val="333333"/>
                </a:solidFill>
              </a:rPr>
              <a:t>di </a:t>
            </a:r>
            <a:r>
              <a:rPr lang="en-US" sz="1050" b="1" dirty="0" err="1">
                <a:solidFill>
                  <a:srgbClr val="333333"/>
                </a:solidFill>
              </a:rPr>
              <a:t>intelligenza</a:t>
            </a:r>
            <a:r>
              <a:rPr lang="en-US" sz="1050" b="1" dirty="0">
                <a:solidFill>
                  <a:srgbClr val="333333"/>
                </a:solidFill>
              </a:rPr>
              <a:t> </a:t>
            </a:r>
            <a:r>
              <a:rPr lang="en-US" sz="1050" b="1" dirty="0" err="1">
                <a:solidFill>
                  <a:srgbClr val="333333"/>
                </a:solidFill>
              </a:rPr>
              <a:t>artificiale</a:t>
            </a:r>
            <a:r>
              <a:rPr lang="en-US" sz="1050" dirty="0">
                <a:solidFill>
                  <a:srgbClr val="333333"/>
                </a:solidFill>
              </a:rPr>
              <a:t> – RAG – fine tuning</a:t>
            </a:r>
            <a:endParaRPr lang="en-US" sz="1050" dirty="0"/>
          </a:p>
        </p:txBody>
      </p:sp>
      <p:sp>
        <p:nvSpPr>
          <p:cNvPr id="20" name="Text 11">
            <a:extLst>
              <a:ext uri="{FF2B5EF4-FFF2-40B4-BE49-F238E27FC236}">
                <a16:creationId xmlns:a16="http://schemas.microsoft.com/office/drawing/2014/main" id="{307D846D-39C5-1A9B-5A0D-AAE0CF1CB2B9}"/>
              </a:ext>
            </a:extLst>
          </p:cNvPr>
          <p:cNvSpPr/>
          <p:nvPr/>
        </p:nvSpPr>
        <p:spPr>
          <a:xfrm>
            <a:off x="2926063" y="3545255"/>
            <a:ext cx="2183141" cy="42862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050" b="1" dirty="0">
                <a:solidFill>
                  <a:srgbClr val="333333"/>
                </a:solidFill>
              </a:rPr>
              <a:t>Mantiene la rete informatica funzionante, sicura e intelligente</a:t>
            </a:r>
            <a:endParaRPr lang="en-US" sz="1050" b="1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1ABC868-4723-CED3-F78C-CF200FEB5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51113"/>
            <a:ext cx="28956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Shape 1">
            <a:extLst>
              <a:ext uri="{FF2B5EF4-FFF2-40B4-BE49-F238E27FC236}">
                <a16:creationId xmlns:a16="http://schemas.microsoft.com/office/drawing/2014/main" id="{87FBBECF-F037-831F-1AC5-905A29153527}"/>
              </a:ext>
            </a:extLst>
          </p:cNvPr>
          <p:cNvSpPr/>
          <p:nvPr/>
        </p:nvSpPr>
        <p:spPr>
          <a:xfrm>
            <a:off x="457200" y="948660"/>
            <a:ext cx="4828309" cy="45719"/>
          </a:xfrm>
          <a:prstGeom prst="rect">
            <a:avLst/>
          </a:prstGeom>
          <a:solidFill>
            <a:srgbClr val="0052CC"/>
          </a:solidFill>
          <a:ln/>
        </p:spPr>
      </p:sp>
      <p:sp>
        <p:nvSpPr>
          <p:cNvPr id="2" name="Text 10">
            <a:extLst>
              <a:ext uri="{FF2B5EF4-FFF2-40B4-BE49-F238E27FC236}">
                <a16:creationId xmlns:a16="http://schemas.microsoft.com/office/drawing/2014/main" id="{0D18CE26-7C29-2204-1A20-BC5DBC613274}"/>
              </a:ext>
            </a:extLst>
          </p:cNvPr>
          <p:cNvSpPr/>
          <p:nvPr/>
        </p:nvSpPr>
        <p:spPr>
          <a:xfrm>
            <a:off x="554333" y="3577632"/>
            <a:ext cx="2183113" cy="42862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050" dirty="0">
                <a:solidFill>
                  <a:srgbClr val="333333"/>
                </a:solidFill>
              </a:rPr>
              <a:t>API/protocolli (REST, MQTT, SNMP), Docker/K8s</a:t>
            </a:r>
            <a:endParaRPr lang="en-US" sz="1050" dirty="0"/>
          </a:p>
        </p:txBody>
      </p:sp>
      <p:sp>
        <p:nvSpPr>
          <p:cNvPr id="3" name="Text 10">
            <a:extLst>
              <a:ext uri="{FF2B5EF4-FFF2-40B4-BE49-F238E27FC236}">
                <a16:creationId xmlns:a16="http://schemas.microsoft.com/office/drawing/2014/main" id="{BAD83AED-25D6-38B8-68A6-81F5635AFD96}"/>
              </a:ext>
            </a:extLst>
          </p:cNvPr>
          <p:cNvSpPr/>
          <p:nvPr/>
        </p:nvSpPr>
        <p:spPr>
          <a:xfrm>
            <a:off x="2926063" y="4109929"/>
            <a:ext cx="2183113" cy="41703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050" dirty="0" err="1">
                <a:solidFill>
                  <a:srgbClr val="333333"/>
                </a:solidFill>
              </a:rPr>
              <a:t>Configura</a:t>
            </a:r>
            <a:r>
              <a:rPr lang="en-US" sz="1050" dirty="0">
                <a:solidFill>
                  <a:srgbClr val="333333"/>
                </a:solidFill>
              </a:rPr>
              <a:t>  </a:t>
            </a:r>
            <a:r>
              <a:rPr lang="en-US" sz="1050" dirty="0" err="1">
                <a:solidFill>
                  <a:srgbClr val="333333"/>
                </a:solidFill>
              </a:rPr>
              <a:t>sistemi</a:t>
            </a:r>
            <a:r>
              <a:rPr lang="en-US" sz="1050" dirty="0">
                <a:solidFill>
                  <a:srgbClr val="333333"/>
                </a:solidFill>
              </a:rPr>
              <a:t> per </a:t>
            </a:r>
            <a:r>
              <a:rPr lang="en-US" sz="1050" dirty="0" err="1">
                <a:solidFill>
                  <a:srgbClr val="333333"/>
                </a:solidFill>
              </a:rPr>
              <a:t>eseguire</a:t>
            </a:r>
            <a:r>
              <a:rPr lang="en-US" sz="1050" dirty="0">
                <a:solidFill>
                  <a:srgbClr val="333333"/>
                </a:solidFill>
              </a:rPr>
              <a:t> </a:t>
            </a:r>
            <a:r>
              <a:rPr lang="en-US" sz="1050" b="1" dirty="0" err="1">
                <a:solidFill>
                  <a:srgbClr val="333333"/>
                </a:solidFill>
              </a:rPr>
              <a:t>intelligenza</a:t>
            </a:r>
            <a:r>
              <a:rPr lang="en-US" sz="1050" b="1" dirty="0">
                <a:solidFill>
                  <a:srgbClr val="333333"/>
                </a:solidFill>
              </a:rPr>
              <a:t> </a:t>
            </a:r>
            <a:r>
              <a:rPr lang="en-US" sz="1050" b="1" dirty="0" err="1">
                <a:solidFill>
                  <a:srgbClr val="333333"/>
                </a:solidFill>
              </a:rPr>
              <a:t>artificiale</a:t>
            </a:r>
            <a:endParaRPr lang="en-US" sz="1050" b="1" dirty="0"/>
          </a:p>
        </p:txBody>
      </p:sp>
    </p:spTree>
    <p:extLst>
      <p:ext uri="{BB962C8B-B14F-4D97-AF65-F5344CB8AC3E}">
        <p14:creationId xmlns:p14="http://schemas.microsoft.com/office/powerpoint/2010/main" val="4246816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457200"/>
            <a:ext cx="5063468" cy="914400"/>
          </a:xfrm>
          <a:prstGeom prst="rect">
            <a:avLst/>
          </a:prstGeom>
          <a:noFill/>
          <a:ln/>
        </p:spPr>
        <p:txBody>
          <a:bodyPr wrap="square" lIns="0" tIns="0" rIns="0" bIns="136017" rtlCol="0" anchor="t">
            <a:spAutoFit/>
          </a:bodyPr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08" b="1" dirty="0">
                <a:solidFill>
                  <a:srgbClr val="1A1A1A"/>
                </a:solidFill>
              </a:rPr>
              <a:t>La Rete di Partenariato: Orientamento e Sviluppo</a:t>
            </a:r>
            <a:endParaRPr lang="en-US" sz="1808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571625"/>
            <a:ext cx="267891" cy="257175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39391" y="1543050"/>
            <a:ext cx="4681277" cy="25717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193" b="1" dirty="0">
                <a:solidFill>
                  <a:srgbClr val="1A1A1A"/>
                </a:solidFill>
              </a:rPr>
              <a:t>Partenariato Formalizzato</a:t>
            </a:r>
            <a:endParaRPr lang="en-US" sz="1193" dirty="0"/>
          </a:p>
        </p:txBody>
      </p:sp>
      <p:sp>
        <p:nvSpPr>
          <p:cNvPr id="6" name="Text 2"/>
          <p:cNvSpPr/>
          <p:nvPr/>
        </p:nvSpPr>
        <p:spPr>
          <a:xfrm>
            <a:off x="839391" y="1828800"/>
            <a:ext cx="4681277" cy="43947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050" dirty="0">
                <a:solidFill>
                  <a:srgbClr val="333333"/>
                </a:solidFill>
              </a:rPr>
              <a:t>È </a:t>
            </a:r>
            <a:r>
              <a:rPr lang="en-US" sz="1050" dirty="0" err="1">
                <a:solidFill>
                  <a:srgbClr val="333333"/>
                </a:solidFill>
              </a:rPr>
              <a:t>attivo</a:t>
            </a:r>
            <a:r>
              <a:rPr lang="en-US" sz="1050" dirty="0">
                <a:solidFill>
                  <a:srgbClr val="333333"/>
                </a:solidFill>
              </a:rPr>
              <a:t> un partenariato con imprese ICT, ITS Academy (Area Tecnologica 10) ed enti di formazione.</a:t>
            </a:r>
            <a:endParaRPr lang="en-US" sz="10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2436019"/>
            <a:ext cx="267891" cy="257175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839391" y="2407444"/>
            <a:ext cx="4681277" cy="25717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193" b="1" dirty="0">
                <a:solidFill>
                  <a:srgbClr val="1A1A1A"/>
                </a:solidFill>
              </a:rPr>
              <a:t>Interventi Integrativi nel Curricolo</a:t>
            </a:r>
            <a:endParaRPr lang="en-US" sz="1193" dirty="0"/>
          </a:p>
        </p:txBody>
      </p:sp>
      <p:sp>
        <p:nvSpPr>
          <p:cNvPr id="9" name="Text 4"/>
          <p:cNvSpPr/>
          <p:nvPr/>
        </p:nvSpPr>
        <p:spPr>
          <a:xfrm>
            <a:off x="839391" y="2693194"/>
            <a:ext cx="4681277" cy="43947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050" dirty="0">
                <a:solidFill>
                  <a:srgbClr val="333333"/>
                </a:solidFill>
              </a:rPr>
              <a:t>Sono </a:t>
            </a:r>
            <a:r>
              <a:rPr lang="en-US" sz="1050" dirty="0" err="1">
                <a:solidFill>
                  <a:srgbClr val="333333"/>
                </a:solidFill>
              </a:rPr>
              <a:t>previsti</a:t>
            </a:r>
            <a:r>
              <a:rPr lang="en-US" sz="1050" dirty="0">
                <a:solidFill>
                  <a:srgbClr val="333333"/>
                </a:solidFill>
              </a:rPr>
              <a:t> interventi di esperti della filiera e dell'ITS inseriti direttamente nelle discipline di indirizzo sin dal primo anno.</a:t>
            </a:r>
            <a:endParaRPr lang="en-US" sz="10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3300413"/>
            <a:ext cx="214313" cy="257175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85813" y="3271838"/>
            <a:ext cx="4734855" cy="25717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193" b="1" dirty="0">
                <a:solidFill>
                  <a:srgbClr val="1A1A1A"/>
                </a:solidFill>
              </a:rPr>
              <a:t>Orientamento e Profili Professionali</a:t>
            </a:r>
            <a:endParaRPr lang="en-US" sz="1193" dirty="0"/>
          </a:p>
        </p:txBody>
      </p:sp>
      <p:sp>
        <p:nvSpPr>
          <p:cNvPr id="12" name="Text 6"/>
          <p:cNvSpPr/>
          <p:nvPr/>
        </p:nvSpPr>
        <p:spPr>
          <a:xfrm>
            <a:off x="785813" y="3557588"/>
            <a:ext cx="4734855" cy="43947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050" dirty="0">
                <a:solidFill>
                  <a:srgbClr val="333333"/>
                </a:solidFill>
              </a:rPr>
              <a:t>È </a:t>
            </a:r>
            <a:r>
              <a:rPr lang="en-US" sz="1050" dirty="0" err="1">
                <a:solidFill>
                  <a:srgbClr val="333333"/>
                </a:solidFill>
              </a:rPr>
              <a:t>garantito</a:t>
            </a:r>
            <a:r>
              <a:rPr lang="en-US" sz="1050" dirty="0">
                <a:solidFill>
                  <a:srgbClr val="333333"/>
                </a:solidFill>
              </a:rPr>
              <a:t> l'orientamento con specialisti del mondo del lavoro durante le ore curriculari.</a:t>
            </a:r>
            <a:endParaRPr lang="en-US" sz="10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4164806"/>
            <a:ext cx="267891" cy="257175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839391" y="4136231"/>
            <a:ext cx="4681277" cy="25717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193" b="1" dirty="0">
                <a:solidFill>
                  <a:srgbClr val="1A1A1A"/>
                </a:solidFill>
              </a:rPr>
              <a:t>Co-progettazione e Formazione Docenti</a:t>
            </a:r>
            <a:endParaRPr lang="en-US" sz="1193" dirty="0"/>
          </a:p>
        </p:txBody>
      </p:sp>
      <p:sp>
        <p:nvSpPr>
          <p:cNvPr id="15" name="Text 8"/>
          <p:cNvSpPr/>
          <p:nvPr/>
        </p:nvSpPr>
        <p:spPr>
          <a:xfrm>
            <a:off x="839391" y="4421981"/>
            <a:ext cx="4681277" cy="43947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050" dirty="0">
                <a:solidFill>
                  <a:srgbClr val="333333"/>
                </a:solidFill>
              </a:rPr>
              <a:t>È </a:t>
            </a:r>
            <a:r>
              <a:rPr lang="en-US" sz="1050" dirty="0" err="1">
                <a:solidFill>
                  <a:srgbClr val="333333"/>
                </a:solidFill>
              </a:rPr>
              <a:t>assicurata</a:t>
            </a:r>
            <a:r>
              <a:rPr lang="en-US" sz="1050" dirty="0">
                <a:solidFill>
                  <a:srgbClr val="333333"/>
                </a:solidFill>
              </a:rPr>
              <a:t> la co-progettazione con ITS e imprese per l'aggiornamento su didattiche laboratoriali e innovative.</a:t>
            </a:r>
            <a:endParaRPr lang="en-US" sz="1050" dirty="0"/>
          </a:p>
        </p:txBody>
      </p:sp>
      <p:pic>
        <p:nvPicPr>
          <p:cNvPr id="19" name="Immagine 18" descr="Immagine che contiene testo, Carattere, Elementi grafici, logo&#10;&#10;Il contenuto generato dall'IA potrebbe non essere corretto.">
            <a:extLst>
              <a:ext uri="{FF2B5EF4-FFF2-40B4-BE49-F238E27FC236}">
                <a16:creationId xmlns:a16="http://schemas.microsoft.com/office/drawing/2014/main" id="{1E734255-17EF-3D68-E8FE-54506974F4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06418" y="401782"/>
            <a:ext cx="2985848" cy="1297849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E96095D8-487B-ACDD-7B81-3F7E086B48D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06418" y="1699632"/>
            <a:ext cx="2942553" cy="1514624"/>
          </a:xfrm>
          <a:prstGeom prst="rect">
            <a:avLst/>
          </a:prstGeom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F0959C3A-3AE6-20CB-ACC1-017CB90C815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06418" y="3214256"/>
            <a:ext cx="2916506" cy="1667762"/>
          </a:xfrm>
          <a:prstGeom prst="rect">
            <a:avLst/>
          </a:prstGeom>
        </p:spPr>
      </p:pic>
      <p:sp>
        <p:nvSpPr>
          <p:cNvPr id="18" name="Shape 1">
            <a:extLst>
              <a:ext uri="{FF2B5EF4-FFF2-40B4-BE49-F238E27FC236}">
                <a16:creationId xmlns:a16="http://schemas.microsoft.com/office/drawing/2014/main" id="{9B2A02C1-90AB-83A3-B921-E07FBC32B3B9}"/>
              </a:ext>
            </a:extLst>
          </p:cNvPr>
          <p:cNvSpPr/>
          <p:nvPr/>
        </p:nvSpPr>
        <p:spPr>
          <a:xfrm>
            <a:off x="457200" y="854393"/>
            <a:ext cx="4828309" cy="45719"/>
          </a:xfrm>
          <a:prstGeom prst="rect">
            <a:avLst/>
          </a:prstGeom>
          <a:solidFill>
            <a:srgbClr val="0052CC"/>
          </a:solidFill>
          <a:ln/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457200" y="457200"/>
            <a:ext cx="8229600" cy="528638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457200" y="957263"/>
            <a:ext cx="8229600" cy="28575"/>
          </a:xfrm>
          <a:prstGeom prst="rect">
            <a:avLst/>
          </a:prstGeom>
          <a:solidFill>
            <a:srgbClr val="0052CC"/>
          </a:solidFill>
          <a:ln/>
        </p:spPr>
      </p:sp>
      <p:sp>
        <p:nvSpPr>
          <p:cNvPr id="5" name="Text 2"/>
          <p:cNvSpPr/>
          <p:nvPr/>
        </p:nvSpPr>
        <p:spPr>
          <a:xfrm>
            <a:off x="457200" y="457200"/>
            <a:ext cx="8229600" cy="528638"/>
          </a:xfrm>
          <a:prstGeom prst="rect">
            <a:avLst/>
          </a:prstGeom>
          <a:noFill/>
          <a:ln/>
        </p:spPr>
        <p:txBody>
          <a:bodyPr wrap="none" lIns="0" tIns="0" rIns="0" bIns="136017" rtlCol="0" anchor="t">
            <a:spAutoFit/>
          </a:bodyPr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08" b="1" dirty="0">
                <a:solidFill>
                  <a:srgbClr val="1A1A1A"/>
                </a:solidFill>
              </a:rPr>
              <a:t>Il Modello Curriculare: 4 Anni, 5313 Ore</a:t>
            </a:r>
            <a:endParaRPr lang="en-US" sz="1808" dirty="0"/>
          </a:p>
        </p:txBody>
      </p:sp>
      <p:sp>
        <p:nvSpPr>
          <p:cNvPr id="6" name="Shape 3"/>
          <p:cNvSpPr/>
          <p:nvPr/>
        </p:nvSpPr>
        <p:spPr>
          <a:xfrm>
            <a:off x="457200" y="1128713"/>
            <a:ext cx="8229600" cy="2028825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7" name="Shape 4"/>
          <p:cNvSpPr/>
          <p:nvPr/>
        </p:nvSpPr>
        <p:spPr>
          <a:xfrm>
            <a:off x="457200" y="1128713"/>
            <a:ext cx="57150" cy="2028825"/>
          </a:xfrm>
          <a:prstGeom prst="rect">
            <a:avLst/>
          </a:prstGeom>
          <a:solidFill>
            <a:srgbClr val="0052CC"/>
          </a:solidFill>
          <a:ln/>
        </p:spPr>
      </p:sp>
      <p:sp>
        <p:nvSpPr>
          <p:cNvPr id="8" name="Text 5"/>
          <p:cNvSpPr/>
          <p:nvPr/>
        </p:nvSpPr>
        <p:spPr>
          <a:xfrm>
            <a:off x="628650" y="1300163"/>
            <a:ext cx="7886700" cy="25717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193" b="1" dirty="0">
                <a:solidFill>
                  <a:srgbClr val="1A1A1A"/>
                </a:solidFill>
              </a:rPr>
              <a:t>Mantenimento del Monte Ore Totale (5313 ore)</a:t>
            </a:r>
            <a:endParaRPr lang="en-US" sz="1193" dirty="0"/>
          </a:p>
        </p:txBody>
      </p:sp>
      <p:sp>
        <p:nvSpPr>
          <p:cNvPr id="9" name="Text 6"/>
          <p:cNvSpPr/>
          <p:nvPr/>
        </p:nvSpPr>
        <p:spPr>
          <a:xfrm>
            <a:off x="628650" y="1671638"/>
            <a:ext cx="2145497" cy="42862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700"/>
              </a:lnSpc>
              <a:buNone/>
            </a:pPr>
            <a:r>
              <a:rPr lang="en-US" sz="987" b="1" dirty="0">
                <a:solidFill>
                  <a:srgbClr val="333333"/>
                </a:solidFill>
              </a:rPr>
              <a:t>Percorso Quinquennale (Standard)</a:t>
            </a:r>
            <a:endParaRPr lang="en-US" sz="987" dirty="0"/>
          </a:p>
        </p:txBody>
      </p:sp>
      <p:sp>
        <p:nvSpPr>
          <p:cNvPr id="10" name="Text 7"/>
          <p:cNvSpPr/>
          <p:nvPr/>
        </p:nvSpPr>
        <p:spPr>
          <a:xfrm>
            <a:off x="628650" y="2128838"/>
            <a:ext cx="2145497" cy="42862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3400"/>
              </a:lnSpc>
              <a:buNone/>
            </a:pPr>
            <a:r>
              <a:rPr lang="en-US" sz="2016" b="1" dirty="0">
                <a:solidFill>
                  <a:srgbClr val="1A1A1A"/>
                </a:solidFill>
              </a:rPr>
              <a:t>5313 </a:t>
            </a:r>
            <a:r>
              <a:rPr lang="en-US" sz="1050" dirty="0">
                <a:solidFill>
                  <a:srgbClr val="1A1A1A"/>
                </a:solidFill>
              </a:rPr>
              <a:t>ore totali</a:t>
            </a:r>
            <a:endParaRPr lang="en-US" sz="2016" dirty="0"/>
          </a:p>
        </p:txBody>
      </p:sp>
      <p:sp>
        <p:nvSpPr>
          <p:cNvPr id="11" name="Text 8"/>
          <p:cNvSpPr/>
          <p:nvPr/>
        </p:nvSpPr>
        <p:spPr>
          <a:xfrm>
            <a:off x="628650" y="2557463"/>
            <a:ext cx="2145497" cy="42862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700"/>
              </a:lnSpc>
              <a:buNone/>
            </a:pPr>
            <a:r>
              <a:rPr lang="en-US" sz="1050" dirty="0">
                <a:solidFill>
                  <a:srgbClr val="333333"/>
                </a:solidFill>
              </a:rPr>
              <a:t>32/33 ore settimanali x 33 settimane x 5 anni</a:t>
            </a:r>
            <a:endParaRPr lang="en-US" sz="1050" dirty="0"/>
          </a:p>
        </p:txBody>
      </p:sp>
      <p:sp>
        <p:nvSpPr>
          <p:cNvPr id="12" name="Text 9"/>
          <p:cNvSpPr/>
          <p:nvPr/>
        </p:nvSpPr>
        <p:spPr>
          <a:xfrm>
            <a:off x="3824413" y="1671638"/>
            <a:ext cx="1202252" cy="19691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1700"/>
              </a:lnSpc>
              <a:buNone/>
            </a:pPr>
            <a:r>
              <a:rPr lang="en-US" sz="987" b="1" dirty="0" err="1">
                <a:solidFill>
                  <a:srgbClr val="333333"/>
                </a:solidFill>
              </a:rPr>
              <a:t>Percorso</a:t>
            </a:r>
            <a:r>
              <a:rPr lang="en-US" sz="987" b="1" dirty="0">
                <a:solidFill>
                  <a:srgbClr val="333333"/>
                </a:solidFill>
              </a:rPr>
              <a:t> </a:t>
            </a:r>
            <a:r>
              <a:rPr lang="en-US" sz="987" b="1" dirty="0" err="1">
                <a:solidFill>
                  <a:srgbClr val="333333"/>
                </a:solidFill>
              </a:rPr>
              <a:t>Quadriennale</a:t>
            </a:r>
            <a:endParaRPr lang="en-US" sz="987" dirty="0"/>
          </a:p>
        </p:txBody>
      </p:sp>
      <p:sp>
        <p:nvSpPr>
          <p:cNvPr id="13" name="Text 10"/>
          <p:cNvSpPr/>
          <p:nvPr/>
        </p:nvSpPr>
        <p:spPr>
          <a:xfrm>
            <a:off x="3352791" y="1914525"/>
            <a:ext cx="2145497" cy="42862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3400"/>
              </a:lnSpc>
              <a:buNone/>
            </a:pPr>
            <a:r>
              <a:rPr lang="en-US" sz="2016" b="1" dirty="0">
                <a:solidFill>
                  <a:srgbClr val="0052CC"/>
                </a:solidFill>
              </a:rPr>
              <a:t>5313 </a:t>
            </a:r>
            <a:r>
              <a:rPr lang="en-US" sz="1050" dirty="0">
                <a:solidFill>
                  <a:srgbClr val="0052CC"/>
                </a:solidFill>
              </a:rPr>
              <a:t>ore totali</a:t>
            </a:r>
            <a:endParaRPr lang="en-US" sz="2016" dirty="0"/>
          </a:p>
        </p:txBody>
      </p:sp>
      <p:sp>
        <p:nvSpPr>
          <p:cNvPr id="14" name="Text 11"/>
          <p:cNvSpPr/>
          <p:nvPr/>
        </p:nvSpPr>
        <p:spPr>
          <a:xfrm>
            <a:off x="3352791" y="2343150"/>
            <a:ext cx="2145497" cy="42862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700"/>
              </a:lnSpc>
              <a:buNone/>
            </a:pPr>
            <a:r>
              <a:rPr lang="en-US" sz="1050" dirty="0">
                <a:solidFill>
                  <a:srgbClr val="333333"/>
                </a:solidFill>
              </a:rPr>
              <a:t>32 ore settimanali x 36 settimane x 4 anni</a:t>
            </a:r>
            <a:endParaRPr lang="en-US" sz="1050" dirty="0"/>
          </a:p>
        </p:txBody>
      </p:sp>
      <p:sp>
        <p:nvSpPr>
          <p:cNvPr id="15" name="Text 12"/>
          <p:cNvSpPr/>
          <p:nvPr/>
        </p:nvSpPr>
        <p:spPr>
          <a:xfrm>
            <a:off x="6076931" y="1671638"/>
            <a:ext cx="2438419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1700"/>
              </a:lnSpc>
              <a:buNone/>
            </a:pPr>
            <a:r>
              <a:rPr lang="en-US" sz="987" b="1" dirty="0">
                <a:solidFill>
                  <a:srgbClr val="333333"/>
                </a:solidFill>
              </a:rPr>
              <a:t>Ore Frontali Quadriennale</a:t>
            </a:r>
            <a:endParaRPr lang="en-US" sz="987" dirty="0"/>
          </a:p>
        </p:txBody>
      </p:sp>
      <p:sp>
        <p:nvSpPr>
          <p:cNvPr id="16" name="Text 13"/>
          <p:cNvSpPr/>
          <p:nvPr/>
        </p:nvSpPr>
        <p:spPr>
          <a:xfrm>
            <a:off x="6076931" y="1914525"/>
            <a:ext cx="2438419" cy="42862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3400"/>
              </a:lnSpc>
              <a:buNone/>
            </a:pPr>
            <a:r>
              <a:rPr lang="en-US" sz="2016" b="1" dirty="0">
                <a:solidFill>
                  <a:srgbClr val="1A1A1A"/>
                </a:solidFill>
              </a:rPr>
              <a:t>4608 </a:t>
            </a:r>
            <a:r>
              <a:rPr lang="en-US" sz="1050" dirty="0">
                <a:solidFill>
                  <a:srgbClr val="1A1A1A"/>
                </a:solidFill>
              </a:rPr>
              <a:t>ore frontali</a:t>
            </a:r>
            <a:endParaRPr lang="en-US" sz="2016" dirty="0"/>
          </a:p>
        </p:txBody>
      </p:sp>
      <p:sp>
        <p:nvSpPr>
          <p:cNvPr id="17" name="Text 14"/>
          <p:cNvSpPr/>
          <p:nvPr/>
        </p:nvSpPr>
        <p:spPr>
          <a:xfrm>
            <a:off x="6076931" y="2343150"/>
            <a:ext cx="2438419" cy="42862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700"/>
              </a:lnSpc>
              <a:buNone/>
            </a:pPr>
            <a:r>
              <a:rPr lang="en-US" sz="1050" dirty="0">
                <a:solidFill>
                  <a:srgbClr val="333333"/>
                </a:solidFill>
              </a:rPr>
              <a:t>Differenza compensata con ore di potenziamento/recupero</a:t>
            </a:r>
            <a:endParaRPr lang="en-US" sz="1050" dirty="0"/>
          </a:p>
        </p:txBody>
      </p:sp>
      <p:pic>
        <p:nvPicPr>
          <p:cNvPr id="1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357563"/>
            <a:ext cx="187523" cy="257175"/>
          </a:xfrm>
          <a:prstGeom prst="rect">
            <a:avLst/>
          </a:prstGeom>
        </p:spPr>
      </p:pic>
      <p:sp>
        <p:nvSpPr>
          <p:cNvPr id="19" name="Text 15"/>
          <p:cNvSpPr/>
          <p:nvPr/>
        </p:nvSpPr>
        <p:spPr>
          <a:xfrm>
            <a:off x="759023" y="3328988"/>
            <a:ext cx="2250867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193" b="1" dirty="0">
                <a:solidFill>
                  <a:srgbClr val="1A1A1A"/>
                </a:solidFill>
              </a:rPr>
              <a:t>Adeguamento del Calendario</a:t>
            </a:r>
            <a:endParaRPr lang="en-US" sz="1193" dirty="0"/>
          </a:p>
        </p:txBody>
      </p:sp>
      <p:sp>
        <p:nvSpPr>
          <p:cNvPr id="20" name="Text 16"/>
          <p:cNvSpPr/>
          <p:nvPr/>
        </p:nvSpPr>
        <p:spPr>
          <a:xfrm>
            <a:off x="759023" y="3900488"/>
            <a:ext cx="2250867" cy="63504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050" dirty="0">
                <a:solidFill>
                  <a:srgbClr val="333333"/>
                </a:solidFill>
              </a:rPr>
              <a:t>L'inizio delle </a:t>
            </a:r>
            <a:r>
              <a:rPr lang="en-US" sz="1050" dirty="0" err="1">
                <a:solidFill>
                  <a:srgbClr val="333333"/>
                </a:solidFill>
              </a:rPr>
              <a:t>lezioni</a:t>
            </a:r>
            <a:r>
              <a:rPr lang="en-US" sz="1050" dirty="0">
                <a:solidFill>
                  <a:srgbClr val="333333"/>
                </a:solidFill>
              </a:rPr>
              <a:t> è </a:t>
            </a:r>
            <a:r>
              <a:rPr lang="en-US" sz="1050" dirty="0" err="1">
                <a:solidFill>
                  <a:srgbClr val="333333"/>
                </a:solidFill>
              </a:rPr>
              <a:t>anticipato</a:t>
            </a:r>
            <a:r>
              <a:rPr lang="en-US" sz="1050" dirty="0">
                <a:solidFill>
                  <a:srgbClr val="333333"/>
                </a:solidFill>
              </a:rPr>
              <a:t> di 2 settimane e </a:t>
            </a:r>
            <a:r>
              <a:rPr lang="en-US" sz="1050" dirty="0" err="1">
                <a:solidFill>
                  <a:srgbClr val="333333"/>
                </a:solidFill>
              </a:rPr>
              <a:t>si</a:t>
            </a:r>
            <a:r>
              <a:rPr lang="en-US" sz="1050" dirty="0">
                <a:solidFill>
                  <a:srgbClr val="333333"/>
                </a:solidFill>
              </a:rPr>
              <a:t> </a:t>
            </a:r>
            <a:r>
              <a:rPr lang="en-US" sz="1050" dirty="0" err="1">
                <a:solidFill>
                  <a:srgbClr val="333333"/>
                </a:solidFill>
              </a:rPr>
              <a:t>aggiunge</a:t>
            </a:r>
            <a:r>
              <a:rPr lang="en-US" sz="1050" dirty="0">
                <a:solidFill>
                  <a:srgbClr val="333333"/>
                </a:solidFill>
              </a:rPr>
              <a:t> 1 settimana al termine.</a:t>
            </a:r>
            <a:endParaRPr lang="en-US" sz="1050" dirty="0"/>
          </a:p>
        </p:txBody>
      </p:sp>
      <p:pic>
        <p:nvPicPr>
          <p:cNvPr id="2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5641" y="3357563"/>
            <a:ext cx="214313" cy="257175"/>
          </a:xfrm>
          <a:prstGeom prst="rect">
            <a:avLst/>
          </a:prstGeom>
        </p:spPr>
      </p:pic>
      <p:sp>
        <p:nvSpPr>
          <p:cNvPr id="22" name="Text 17"/>
          <p:cNvSpPr/>
          <p:nvPr/>
        </p:nvSpPr>
        <p:spPr>
          <a:xfrm>
            <a:off x="3624253" y="3328988"/>
            <a:ext cx="2224078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193" b="1" dirty="0">
                <a:solidFill>
                  <a:srgbClr val="1A1A1A"/>
                </a:solidFill>
              </a:rPr>
              <a:t>Ore di Allineamento e Potenziamento</a:t>
            </a:r>
            <a:endParaRPr lang="en-US" sz="1193" dirty="0"/>
          </a:p>
        </p:txBody>
      </p:sp>
      <p:sp>
        <p:nvSpPr>
          <p:cNvPr id="23" name="Text 18"/>
          <p:cNvSpPr/>
          <p:nvPr/>
        </p:nvSpPr>
        <p:spPr>
          <a:xfrm>
            <a:off x="3624253" y="3900488"/>
            <a:ext cx="2224078" cy="42862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050" dirty="0">
                <a:solidFill>
                  <a:srgbClr val="333333"/>
                </a:solidFill>
              </a:rPr>
              <a:t>Ore aggiuntive previste: I 156, II 104, III 156, IV 182.</a:t>
            </a:r>
            <a:endParaRPr lang="en-US" sz="1050" dirty="0"/>
          </a:p>
        </p:txBody>
      </p:sp>
      <p:pic>
        <p:nvPicPr>
          <p:cNvPr id="24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4081" y="3357563"/>
            <a:ext cx="214313" cy="257175"/>
          </a:xfrm>
          <a:prstGeom prst="rect">
            <a:avLst/>
          </a:prstGeom>
        </p:spPr>
      </p:pic>
      <p:sp>
        <p:nvSpPr>
          <p:cNvPr id="25" name="Text 19"/>
          <p:cNvSpPr/>
          <p:nvPr/>
        </p:nvSpPr>
        <p:spPr>
          <a:xfrm>
            <a:off x="6462694" y="3328988"/>
            <a:ext cx="2224106" cy="25717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193" b="1" dirty="0">
                <a:solidFill>
                  <a:srgbClr val="1A1A1A"/>
                </a:solidFill>
              </a:rPr>
              <a:t>Settimana Dedicata</a:t>
            </a:r>
            <a:endParaRPr lang="en-US" sz="1193" dirty="0"/>
          </a:p>
        </p:txBody>
      </p:sp>
      <p:sp>
        <p:nvSpPr>
          <p:cNvPr id="26" name="Text 20"/>
          <p:cNvSpPr/>
          <p:nvPr/>
        </p:nvSpPr>
        <p:spPr>
          <a:xfrm>
            <a:off x="6462694" y="3643313"/>
            <a:ext cx="2224106" cy="64293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050" dirty="0">
                <a:solidFill>
                  <a:srgbClr val="333333"/>
                </a:solidFill>
              </a:rPr>
              <a:t>È </a:t>
            </a:r>
            <a:r>
              <a:rPr lang="en-US" sz="1050" dirty="0" err="1">
                <a:solidFill>
                  <a:srgbClr val="333333"/>
                </a:solidFill>
              </a:rPr>
              <a:t>dedicata</a:t>
            </a:r>
            <a:r>
              <a:rPr lang="en-US" sz="1050" dirty="0">
                <a:solidFill>
                  <a:srgbClr val="333333"/>
                </a:solidFill>
              </a:rPr>
              <a:t> 1 settimana (35/36 ore) in III e IV anno per Erasmus, Orientamento e FSL.</a:t>
            </a:r>
            <a:endParaRPr lang="en-US" sz="10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7E2FC92D-3D47-1950-A235-AD1DD857560A}"/>
              </a:ext>
            </a:extLst>
          </p:cNvPr>
          <p:cNvSpPr txBox="1"/>
          <p:nvPr/>
        </p:nvSpPr>
        <p:spPr>
          <a:xfrm>
            <a:off x="3147060" y="-10576"/>
            <a:ext cx="3169920" cy="3488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800" b="1" dirty="0">
                <a:solidFill>
                  <a:srgbClr val="1A1A1A"/>
                </a:solidFill>
              </a:rPr>
              <a:t>Quadro </a:t>
            </a:r>
            <a:r>
              <a:rPr lang="en-US" sz="1800" b="1" dirty="0" err="1">
                <a:solidFill>
                  <a:srgbClr val="1A1A1A"/>
                </a:solidFill>
              </a:rPr>
              <a:t>orario</a:t>
            </a:r>
            <a:r>
              <a:rPr lang="en-US" b="1" dirty="0">
                <a:solidFill>
                  <a:srgbClr val="1A1A1A"/>
                </a:solidFill>
              </a:rPr>
              <a:t> – 36 </a:t>
            </a:r>
            <a:r>
              <a:rPr lang="en-US" b="1" dirty="0" err="1">
                <a:solidFill>
                  <a:srgbClr val="1A1A1A"/>
                </a:solidFill>
              </a:rPr>
              <a:t>settimane</a:t>
            </a:r>
            <a:endParaRPr lang="en-US" sz="1800" dirty="0"/>
          </a:p>
        </p:txBody>
      </p:sp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041A7F1E-1093-D232-7C81-9C7154641B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8329444"/>
              </p:ext>
            </p:extLst>
          </p:nvPr>
        </p:nvGraphicFramePr>
        <p:xfrm>
          <a:off x="300316" y="615015"/>
          <a:ext cx="8510177" cy="36611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2681071" imgH="5451859" progId="Excel.Sheet.12">
                  <p:embed/>
                </p:oleObj>
              </mc:Choice>
              <mc:Fallback>
                <p:oleObj name="Worksheet" r:id="rId2" imgW="12681071" imgH="545185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00316" y="615015"/>
                        <a:ext cx="8510177" cy="36611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655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457200"/>
            <a:ext cx="4652004" cy="885825"/>
          </a:xfrm>
          <a:prstGeom prst="rect">
            <a:avLst/>
          </a:prstGeom>
          <a:noFill/>
          <a:ln/>
        </p:spPr>
        <p:txBody>
          <a:bodyPr wrap="square" lIns="0" tIns="0" rIns="0" bIns="102108" rtlCol="0" anchor="t">
            <a:spAutoFit/>
          </a:bodyPr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08" b="1" dirty="0">
                <a:solidFill>
                  <a:srgbClr val="1A1A1A"/>
                </a:solidFill>
              </a:rPr>
              <a:t>Potenziamento Mirato delle Competenze Chiave</a:t>
            </a:r>
            <a:endParaRPr lang="en-US" sz="1808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543050"/>
            <a:ext cx="241102" cy="257175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12602" y="1514475"/>
            <a:ext cx="4296603" cy="25717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193" b="1" dirty="0">
                <a:solidFill>
                  <a:srgbClr val="1A1A1A"/>
                </a:solidFill>
              </a:rPr>
              <a:t>Lingua e Storia</a:t>
            </a:r>
            <a:endParaRPr lang="en-US" sz="1193" dirty="0"/>
          </a:p>
        </p:txBody>
      </p:sp>
      <p:sp>
        <p:nvSpPr>
          <p:cNvPr id="6" name="Text 2"/>
          <p:cNvSpPr/>
          <p:nvPr/>
        </p:nvSpPr>
        <p:spPr>
          <a:xfrm>
            <a:off x="812602" y="1771650"/>
            <a:ext cx="4296603" cy="43947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050" dirty="0">
                <a:solidFill>
                  <a:srgbClr val="333333"/>
                </a:solidFill>
              </a:rPr>
              <a:t>Sono </a:t>
            </a:r>
            <a:r>
              <a:rPr lang="en-US" sz="1050" dirty="0" err="1">
                <a:solidFill>
                  <a:srgbClr val="333333"/>
                </a:solidFill>
              </a:rPr>
              <a:t>potenziate</a:t>
            </a:r>
            <a:r>
              <a:rPr lang="en-US" sz="1050" dirty="0">
                <a:solidFill>
                  <a:srgbClr val="333333"/>
                </a:solidFill>
              </a:rPr>
              <a:t> con due ore settimanali aggiuntive per recupero e potenziamento.</a:t>
            </a:r>
            <a:endParaRPr lang="en-US" sz="10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2378869"/>
            <a:ext cx="267891" cy="257175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839391" y="2350294"/>
            <a:ext cx="4269814" cy="25717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193" b="1" dirty="0">
                <a:solidFill>
                  <a:srgbClr val="1A1A1A"/>
                </a:solidFill>
              </a:rPr>
              <a:t>Inglese e Matematica</a:t>
            </a:r>
            <a:endParaRPr lang="en-US" sz="1193" dirty="0"/>
          </a:p>
        </p:txBody>
      </p:sp>
      <p:sp>
        <p:nvSpPr>
          <p:cNvPr id="9" name="Text 4"/>
          <p:cNvSpPr/>
          <p:nvPr/>
        </p:nvSpPr>
        <p:spPr>
          <a:xfrm>
            <a:off x="839391" y="2607469"/>
            <a:ext cx="4269814" cy="43947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050" dirty="0">
                <a:solidFill>
                  <a:srgbClr val="333333"/>
                </a:solidFill>
              </a:rPr>
              <a:t>Sono </a:t>
            </a:r>
            <a:r>
              <a:rPr lang="en-US" sz="1050" dirty="0" err="1">
                <a:solidFill>
                  <a:srgbClr val="333333"/>
                </a:solidFill>
              </a:rPr>
              <a:t>potenziate</a:t>
            </a:r>
            <a:r>
              <a:rPr lang="en-US" sz="1050" dirty="0">
                <a:solidFill>
                  <a:srgbClr val="333333"/>
                </a:solidFill>
              </a:rPr>
              <a:t> con 36 ore </a:t>
            </a:r>
            <a:r>
              <a:rPr lang="en-US" sz="1050" dirty="0" err="1">
                <a:solidFill>
                  <a:srgbClr val="333333"/>
                </a:solidFill>
              </a:rPr>
              <a:t>annuali</a:t>
            </a:r>
            <a:r>
              <a:rPr lang="en-US" sz="1050" dirty="0">
                <a:solidFill>
                  <a:srgbClr val="333333"/>
                </a:solidFill>
              </a:rPr>
              <a:t> in I, II e III anno. Inglese veicolato in compresenza con Sistemi e Reti.</a:t>
            </a:r>
            <a:endParaRPr lang="en-US" sz="10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3214688"/>
            <a:ext cx="267891" cy="257175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839391" y="3186113"/>
            <a:ext cx="4269814" cy="25717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193" b="1" dirty="0">
                <a:solidFill>
                  <a:srgbClr val="1A1A1A"/>
                </a:solidFill>
              </a:rPr>
              <a:t>Materie Tecniche e Laboratorio</a:t>
            </a:r>
            <a:endParaRPr lang="en-US" sz="1193" dirty="0"/>
          </a:p>
        </p:txBody>
      </p:sp>
      <p:sp>
        <p:nvSpPr>
          <p:cNvPr id="12" name="Text 6"/>
          <p:cNvSpPr/>
          <p:nvPr/>
        </p:nvSpPr>
        <p:spPr>
          <a:xfrm>
            <a:off x="839391" y="3443288"/>
            <a:ext cx="4269814" cy="43947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050" dirty="0">
                <a:solidFill>
                  <a:srgbClr val="333333"/>
                </a:solidFill>
              </a:rPr>
              <a:t>È </a:t>
            </a:r>
            <a:r>
              <a:rPr lang="en-US" sz="1050" dirty="0" err="1">
                <a:solidFill>
                  <a:srgbClr val="333333"/>
                </a:solidFill>
              </a:rPr>
              <a:t>previsto</a:t>
            </a:r>
            <a:r>
              <a:rPr lang="en-US" sz="1050" dirty="0">
                <a:solidFill>
                  <a:srgbClr val="333333"/>
                </a:solidFill>
              </a:rPr>
              <a:t> l'aumento delle ore di laboratorio con utilizzo </a:t>
            </a:r>
            <a:r>
              <a:rPr lang="en-US" sz="1050" dirty="0" err="1">
                <a:solidFill>
                  <a:srgbClr val="333333"/>
                </a:solidFill>
              </a:rPr>
              <a:t>dell'organico</a:t>
            </a:r>
            <a:r>
              <a:rPr lang="en-US" sz="1050" dirty="0">
                <a:solidFill>
                  <a:srgbClr val="333333"/>
                </a:solidFill>
              </a:rPr>
              <a:t> ITP del V anno e l'introduzione di </a:t>
            </a:r>
            <a:r>
              <a:rPr lang="en-US" sz="1050" dirty="0" err="1">
                <a:solidFill>
                  <a:srgbClr val="333333"/>
                </a:solidFill>
              </a:rPr>
              <a:t>Gestione</a:t>
            </a:r>
            <a:r>
              <a:rPr lang="en-US" sz="1050" dirty="0">
                <a:solidFill>
                  <a:srgbClr val="333333"/>
                </a:solidFill>
              </a:rPr>
              <a:t> di Progetto.</a:t>
            </a:r>
            <a:endParaRPr lang="en-US" sz="10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4282678"/>
            <a:ext cx="267891" cy="257175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839391" y="4254103"/>
            <a:ext cx="4269814" cy="25717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193" b="1" dirty="0">
                <a:solidFill>
                  <a:srgbClr val="1A1A1A"/>
                </a:solidFill>
              </a:rPr>
              <a:t>Giuridiche ed Economiche</a:t>
            </a:r>
            <a:endParaRPr lang="en-US" sz="1193" dirty="0"/>
          </a:p>
        </p:txBody>
      </p:sp>
      <p:sp>
        <p:nvSpPr>
          <p:cNvPr id="15" name="Text 8"/>
          <p:cNvSpPr/>
          <p:nvPr/>
        </p:nvSpPr>
        <p:spPr>
          <a:xfrm>
            <a:off x="839391" y="4511278"/>
            <a:ext cx="4269814" cy="43947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050" dirty="0">
                <a:solidFill>
                  <a:srgbClr val="333333"/>
                </a:solidFill>
              </a:rPr>
              <a:t>Sono </a:t>
            </a:r>
            <a:r>
              <a:rPr lang="en-US" sz="1050" dirty="0" err="1">
                <a:solidFill>
                  <a:srgbClr val="333333"/>
                </a:solidFill>
              </a:rPr>
              <a:t>inclusi</a:t>
            </a:r>
            <a:r>
              <a:rPr lang="en-US" sz="1050" dirty="0">
                <a:solidFill>
                  <a:srgbClr val="333333"/>
                </a:solidFill>
              </a:rPr>
              <a:t> moduli </a:t>
            </a:r>
            <a:r>
              <a:rPr lang="en-US" sz="1050" dirty="0" err="1">
                <a:solidFill>
                  <a:srgbClr val="333333"/>
                </a:solidFill>
              </a:rPr>
              <a:t>su</a:t>
            </a:r>
            <a:r>
              <a:rPr lang="en-US" sz="1050" dirty="0">
                <a:solidFill>
                  <a:srgbClr val="333333"/>
                </a:solidFill>
              </a:rPr>
              <a:t> Cybersecurity, Privacy (GDPR), proprietà intellettuale ed Economia </a:t>
            </a:r>
            <a:r>
              <a:rPr lang="en-US" sz="1050" dirty="0" err="1">
                <a:solidFill>
                  <a:srgbClr val="333333"/>
                </a:solidFill>
              </a:rPr>
              <a:t>Digitale</a:t>
            </a:r>
            <a:r>
              <a:rPr lang="en-US" sz="1050" dirty="0">
                <a:solidFill>
                  <a:srgbClr val="333333"/>
                </a:solidFill>
              </a:rPr>
              <a:t>.</a:t>
            </a:r>
            <a:endParaRPr lang="en-US" sz="1050" dirty="0"/>
          </a:p>
        </p:txBody>
      </p:sp>
      <p:sp>
        <p:nvSpPr>
          <p:cNvPr id="16" name="Shape 9"/>
          <p:cNvSpPr/>
          <p:nvPr/>
        </p:nvSpPr>
        <p:spPr>
          <a:xfrm>
            <a:off x="5394954" y="457200"/>
            <a:ext cx="3291818" cy="4686300"/>
          </a:xfrm>
          <a:prstGeom prst="rect">
            <a:avLst/>
          </a:prstGeom>
          <a:solidFill>
            <a:srgbClr val="1A1A1A"/>
          </a:solidFill>
          <a:ln/>
        </p:spPr>
      </p:sp>
      <p:pic>
        <p:nvPicPr>
          <p:cNvPr id="1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94954" y="457200"/>
            <a:ext cx="3291818" cy="4686300"/>
          </a:xfrm>
          <a:prstGeom prst="rect">
            <a:avLst/>
          </a:prstGeom>
        </p:spPr>
      </p:pic>
      <p:sp>
        <p:nvSpPr>
          <p:cNvPr id="18" name="Shape 1">
            <a:extLst>
              <a:ext uri="{FF2B5EF4-FFF2-40B4-BE49-F238E27FC236}">
                <a16:creationId xmlns:a16="http://schemas.microsoft.com/office/drawing/2014/main" id="{334CDFB0-6D4D-EB43-0134-6D962A5E3B1F}"/>
              </a:ext>
            </a:extLst>
          </p:cNvPr>
          <p:cNvSpPr/>
          <p:nvPr/>
        </p:nvSpPr>
        <p:spPr>
          <a:xfrm>
            <a:off x="457200" y="854393"/>
            <a:ext cx="4828309" cy="45719"/>
          </a:xfrm>
          <a:prstGeom prst="rect">
            <a:avLst/>
          </a:prstGeom>
          <a:solidFill>
            <a:srgbClr val="0052CC"/>
          </a:solidFill>
          <a:ln/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457200"/>
            <a:ext cx="4652004" cy="914400"/>
          </a:xfrm>
          <a:prstGeom prst="rect">
            <a:avLst/>
          </a:prstGeom>
          <a:noFill/>
          <a:ln/>
        </p:spPr>
        <p:txBody>
          <a:bodyPr wrap="square" lIns="0" tIns="0" rIns="0" bIns="136017" rtlCol="0" anchor="t">
            <a:spAutoFit/>
          </a:bodyPr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08" b="1" dirty="0">
                <a:solidFill>
                  <a:srgbClr val="1A1A1A"/>
                </a:solidFill>
              </a:rPr>
              <a:t>ITS Academy e Esperienze On The Job</a:t>
            </a:r>
            <a:endParaRPr lang="en-US" sz="1808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571625"/>
            <a:ext cx="267891" cy="257175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39391" y="1543050"/>
            <a:ext cx="4269814" cy="25717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193" b="1" dirty="0">
                <a:solidFill>
                  <a:srgbClr val="1A1A1A"/>
                </a:solidFill>
              </a:rPr>
              <a:t>Modello di Co-progettazione ITS</a:t>
            </a:r>
            <a:endParaRPr lang="en-US" sz="1193" dirty="0"/>
          </a:p>
        </p:txBody>
      </p:sp>
      <p:sp>
        <p:nvSpPr>
          <p:cNvPr id="6" name="Text 2"/>
          <p:cNvSpPr/>
          <p:nvPr/>
        </p:nvSpPr>
        <p:spPr>
          <a:xfrm>
            <a:off x="839391" y="1800225"/>
            <a:ext cx="4269814" cy="43947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050" dirty="0">
                <a:solidFill>
                  <a:srgbClr val="333333"/>
                </a:solidFill>
              </a:rPr>
              <a:t>È in </a:t>
            </a:r>
            <a:r>
              <a:rPr lang="en-US" sz="1050" dirty="0" err="1">
                <a:solidFill>
                  <a:srgbClr val="333333"/>
                </a:solidFill>
              </a:rPr>
              <a:t>atto</a:t>
            </a:r>
            <a:r>
              <a:rPr lang="en-US" sz="1050" dirty="0">
                <a:solidFill>
                  <a:srgbClr val="333333"/>
                </a:solidFill>
              </a:rPr>
              <a:t> un modello continuativo e strutturato per orientamento e sviluppo di competenze con l'ITS Academy.</a:t>
            </a:r>
            <a:endParaRPr lang="en-US" sz="10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2350294"/>
            <a:ext cx="214313" cy="257175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85813" y="2321719"/>
            <a:ext cx="4323392" cy="25717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193" b="1" dirty="0">
                <a:solidFill>
                  <a:srgbClr val="1A1A1A"/>
                </a:solidFill>
              </a:rPr>
              <a:t>Intervento Formativo ITS</a:t>
            </a:r>
            <a:endParaRPr lang="en-US" sz="1193" dirty="0"/>
          </a:p>
        </p:txBody>
      </p:sp>
      <p:sp>
        <p:nvSpPr>
          <p:cNvPr id="9" name="Text 4"/>
          <p:cNvSpPr/>
          <p:nvPr/>
        </p:nvSpPr>
        <p:spPr>
          <a:xfrm>
            <a:off x="785813" y="2578894"/>
            <a:ext cx="4323392" cy="43947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050" dirty="0">
                <a:solidFill>
                  <a:srgbClr val="333333"/>
                </a:solidFill>
              </a:rPr>
              <a:t>È </a:t>
            </a:r>
            <a:r>
              <a:rPr lang="en-US" sz="1050" dirty="0" err="1">
                <a:solidFill>
                  <a:srgbClr val="333333"/>
                </a:solidFill>
              </a:rPr>
              <a:t>previsto</a:t>
            </a:r>
            <a:r>
              <a:rPr lang="en-US" sz="1050" dirty="0">
                <a:solidFill>
                  <a:srgbClr val="333333"/>
                </a:solidFill>
              </a:rPr>
              <a:t> un intervento formativo ITS (max 20 ore nei primi 3 anni, max 40 ore nel quarto anno) su contenuti tecnologici professionalizzanti.</a:t>
            </a:r>
            <a:endParaRPr lang="en-US" sz="10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3361134"/>
            <a:ext cx="214313" cy="257175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85813" y="3332559"/>
            <a:ext cx="4323392" cy="25717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193" b="1" dirty="0">
                <a:solidFill>
                  <a:srgbClr val="1A1A1A"/>
                </a:solidFill>
              </a:rPr>
              <a:t>Esperienze On The Job</a:t>
            </a:r>
            <a:endParaRPr lang="en-US" sz="1193" dirty="0"/>
          </a:p>
        </p:txBody>
      </p:sp>
      <p:sp>
        <p:nvSpPr>
          <p:cNvPr id="12" name="Text 6"/>
          <p:cNvSpPr/>
          <p:nvPr/>
        </p:nvSpPr>
        <p:spPr>
          <a:xfrm>
            <a:off x="785813" y="3589734"/>
            <a:ext cx="4323392" cy="43947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050" dirty="0">
                <a:solidFill>
                  <a:srgbClr val="333333"/>
                </a:solidFill>
              </a:rPr>
              <a:t>Sono </a:t>
            </a:r>
            <a:r>
              <a:rPr lang="en-US" sz="1050" dirty="0" err="1">
                <a:solidFill>
                  <a:srgbClr val="333333"/>
                </a:solidFill>
              </a:rPr>
              <a:t>attivi</a:t>
            </a:r>
            <a:r>
              <a:rPr lang="en-US" sz="1050" dirty="0">
                <a:solidFill>
                  <a:srgbClr val="333333"/>
                </a:solidFill>
              </a:rPr>
              <a:t> moduli formativi esperienziali nel periodo estivo, a partire dal secondo anno, presso le imprese della filiera.</a:t>
            </a:r>
            <a:endParaRPr lang="en-US" sz="10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4371975"/>
            <a:ext cx="267891" cy="257175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839391" y="4343400"/>
            <a:ext cx="4269814" cy="25717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193" b="1" dirty="0">
                <a:solidFill>
                  <a:srgbClr val="1A1A1A"/>
                </a:solidFill>
              </a:rPr>
              <a:t>Apprendistato Formativo</a:t>
            </a:r>
            <a:endParaRPr lang="en-US" sz="1193" dirty="0"/>
          </a:p>
        </p:txBody>
      </p:sp>
      <p:sp>
        <p:nvSpPr>
          <p:cNvPr id="15" name="Text 8"/>
          <p:cNvSpPr/>
          <p:nvPr/>
        </p:nvSpPr>
        <p:spPr>
          <a:xfrm>
            <a:off x="839391" y="4600575"/>
            <a:ext cx="4269814" cy="43947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050" dirty="0">
                <a:solidFill>
                  <a:srgbClr val="333333"/>
                </a:solidFill>
              </a:rPr>
              <a:t>È </a:t>
            </a:r>
            <a:r>
              <a:rPr lang="en-US" sz="1050" dirty="0" err="1">
                <a:solidFill>
                  <a:srgbClr val="333333"/>
                </a:solidFill>
              </a:rPr>
              <a:t>possibile</a:t>
            </a:r>
            <a:r>
              <a:rPr lang="en-US" sz="1050" dirty="0">
                <a:solidFill>
                  <a:srgbClr val="333333"/>
                </a:solidFill>
              </a:rPr>
              <a:t> il ricorso all'apprendistato di primo </a:t>
            </a:r>
            <a:r>
              <a:rPr lang="en-US" sz="1050" dirty="0" err="1">
                <a:solidFill>
                  <a:srgbClr val="333333"/>
                </a:solidFill>
              </a:rPr>
              <a:t>livello</a:t>
            </a:r>
            <a:r>
              <a:rPr lang="en-US" sz="1050" dirty="0">
                <a:solidFill>
                  <a:srgbClr val="333333"/>
                </a:solidFill>
              </a:rPr>
              <a:t> (dal II anno) e di </a:t>
            </a:r>
            <a:r>
              <a:rPr lang="en-US" sz="1050" dirty="0" err="1">
                <a:solidFill>
                  <a:srgbClr val="333333"/>
                </a:solidFill>
              </a:rPr>
              <a:t>terzo</a:t>
            </a:r>
            <a:r>
              <a:rPr lang="en-US" sz="1050" dirty="0">
                <a:solidFill>
                  <a:srgbClr val="333333"/>
                </a:solidFill>
              </a:rPr>
              <a:t> </a:t>
            </a:r>
            <a:r>
              <a:rPr lang="en-US" sz="1050" dirty="0" err="1">
                <a:solidFill>
                  <a:srgbClr val="333333"/>
                </a:solidFill>
              </a:rPr>
              <a:t>livello</a:t>
            </a:r>
            <a:r>
              <a:rPr lang="en-US" sz="1050" dirty="0">
                <a:solidFill>
                  <a:srgbClr val="333333"/>
                </a:solidFill>
              </a:rPr>
              <a:t> (dal II anno del percorso ITS).</a:t>
            </a:r>
            <a:endParaRPr lang="en-US" sz="1050" dirty="0"/>
          </a:p>
        </p:txBody>
      </p:sp>
      <p:sp>
        <p:nvSpPr>
          <p:cNvPr id="16" name="Shape 9"/>
          <p:cNvSpPr/>
          <p:nvPr/>
        </p:nvSpPr>
        <p:spPr>
          <a:xfrm>
            <a:off x="5394954" y="457200"/>
            <a:ext cx="3291818" cy="4686300"/>
          </a:xfrm>
          <a:prstGeom prst="rect">
            <a:avLst/>
          </a:prstGeom>
          <a:solidFill>
            <a:srgbClr val="1A1A1A"/>
          </a:solidFill>
          <a:ln/>
        </p:spPr>
      </p:sp>
      <p:pic>
        <p:nvPicPr>
          <p:cNvPr id="1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94954" y="457200"/>
            <a:ext cx="3291818" cy="4686300"/>
          </a:xfrm>
          <a:prstGeom prst="rect">
            <a:avLst/>
          </a:prstGeom>
        </p:spPr>
      </p:pic>
      <p:sp>
        <p:nvSpPr>
          <p:cNvPr id="18" name="Shape 1">
            <a:extLst>
              <a:ext uri="{FF2B5EF4-FFF2-40B4-BE49-F238E27FC236}">
                <a16:creationId xmlns:a16="http://schemas.microsoft.com/office/drawing/2014/main" id="{F4A0DE2F-8E57-1160-1D9A-72F708FECD05}"/>
              </a:ext>
            </a:extLst>
          </p:cNvPr>
          <p:cNvSpPr/>
          <p:nvPr/>
        </p:nvSpPr>
        <p:spPr>
          <a:xfrm>
            <a:off x="457200" y="854393"/>
            <a:ext cx="4828309" cy="45719"/>
          </a:xfrm>
          <a:prstGeom prst="rect">
            <a:avLst/>
          </a:prstGeom>
          <a:solidFill>
            <a:srgbClr val="0052CC"/>
          </a:solidFill>
          <a:ln/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998</Words>
  <Application>Microsoft Office PowerPoint</Application>
  <PresentationFormat>Presentazione su schermo (16:9)</PresentationFormat>
  <Paragraphs>121</Paragraphs>
  <Slides>14</Slides>
  <Notes>8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1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14</vt:i4>
      </vt:variant>
    </vt:vector>
  </HeadingPairs>
  <TitlesOfParts>
    <vt:vector size="18" baseType="lpstr">
      <vt:lpstr>Arial</vt:lpstr>
      <vt:lpstr>Office Theme</vt:lpstr>
      <vt:lpstr>Worksheet</vt:lpstr>
      <vt:lpstr>Foglio di lavoro di Microsoft Excel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marco anselmi</cp:lastModifiedBy>
  <cp:revision>15</cp:revision>
  <dcterms:created xsi:type="dcterms:W3CDTF">2025-12-11T08:25:29Z</dcterms:created>
  <dcterms:modified xsi:type="dcterms:W3CDTF">2025-12-13T07:15:37Z</dcterms:modified>
</cp:coreProperties>
</file>